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4" r:id="rId1"/>
  </p:sldMasterIdLst>
  <p:notesMasterIdLst>
    <p:notesMasterId r:id="rId14"/>
  </p:notesMasterIdLst>
  <p:sldIdLst>
    <p:sldId id="256" r:id="rId2"/>
    <p:sldId id="307" r:id="rId3"/>
    <p:sldId id="308" r:id="rId4"/>
    <p:sldId id="276" r:id="rId5"/>
    <p:sldId id="310" r:id="rId6"/>
    <p:sldId id="273" r:id="rId7"/>
    <p:sldId id="311" r:id="rId8"/>
    <p:sldId id="266" r:id="rId9"/>
    <p:sldId id="279" r:id="rId10"/>
    <p:sldId id="313" r:id="rId11"/>
    <p:sldId id="314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7A977"/>
    <a:srgbClr val="CCCC00"/>
    <a:srgbClr val="079EE1"/>
    <a:srgbClr val="CC0099"/>
    <a:srgbClr val="57DD5A"/>
    <a:srgbClr val="A24646"/>
    <a:srgbClr val="080808"/>
    <a:srgbClr val="003300"/>
    <a:srgbClr val="485DA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27" autoAdjust="0"/>
    <p:restoredTop sz="86352" autoAdjust="0"/>
  </p:normalViewPr>
  <p:slideViewPr>
    <p:cSldViewPr>
      <p:cViewPr varScale="1">
        <p:scale>
          <a:sx n="62" d="100"/>
          <a:sy n="62" d="100"/>
        </p:scale>
        <p:origin x="780" y="60"/>
      </p:cViewPr>
      <p:guideLst>
        <p:guide orient="horz" pos="2160"/>
        <p:guide pos="30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1560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  <c:spPr>
        <a:noFill/>
        <a:ln w="12700" cap="rnd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27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4635415252231792E-2"/>
          <c:y val="0.16930650081820381"/>
          <c:w val="0.5143751263072025"/>
          <c:h val="0.7883668739772434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34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993E-4CEC-9A51-9CFE61EE7B3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993E-4CEC-9A51-9CFE61EE7B3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993E-4CEC-9A51-9CFE61EE7B3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993E-4CEC-9A51-9CFE61EE7B3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993E-4CEC-9A51-9CFE61EE7B3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3E44-42A0-8BA1-D2DA652780A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3E44-42A0-8BA1-D2DA652780A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3E44-42A0-8BA1-D2DA652780A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0AAE-4C56-AC21-5175C6463D64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0AAE-4C56-AC21-5175C6463D64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5-0AAE-4C56-AC21-5175C6463D64}"/>
              </c:ext>
            </c:extLst>
          </c:dPt>
          <c:cat>
            <c:strRef>
              <c:f>Лист1!$A$2:$A$13</c:f>
              <c:strCache>
                <c:ptCount val="11"/>
                <c:pt idx="0">
                  <c:v>Налог на доходы физических лиц 83,93117 тыс. руб.</c:v>
                </c:pt>
                <c:pt idx="1">
                  <c:v>Налог на товары (работы, услуги), реализуемые на территории РФ 1154,95119 тыс. руб.</c:v>
                </c:pt>
                <c:pt idx="2">
                  <c:v>Единый сельскохозяйственный налог 8,3298 тыс. руб.</c:v>
                </c:pt>
                <c:pt idx="3">
                  <c:v>Налог на имущество 29,31669 тыс. руб.</c:v>
                </c:pt>
                <c:pt idx="4">
                  <c:v>Земельный налог 296,97749 тыс. руб.</c:v>
                </c:pt>
                <c:pt idx="5">
                  <c:v>Государственная пошлина 2,6 тыс. руб.</c:v>
                </c:pt>
                <c:pt idx="6">
                  <c:v>Доходы от сдачи в аренду имущества 312,15488 тыс. руб.</c:v>
                </c:pt>
                <c:pt idx="7">
                  <c:v>Доходы, поступающие в порядке возмещения расходов 120,647 тыс. руб.</c:v>
                </c:pt>
                <c:pt idx="8">
                  <c:v>Дотации 3759,11115 тыс. руб.</c:v>
                </c:pt>
                <c:pt idx="9">
                  <c:v>Субвенция 111 тыс. руб.</c:v>
                </c:pt>
                <c:pt idx="10">
                  <c:v>Межбюджетные трансферты 4180,94621 тыс. руб.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1"/>
                <c:pt idx="0">
                  <c:v>83.931169999999995</c:v>
                </c:pt>
                <c:pt idx="1">
                  <c:v>1154.95119</c:v>
                </c:pt>
                <c:pt idx="2">
                  <c:v>8.3298000000000005</c:v>
                </c:pt>
                <c:pt idx="3">
                  <c:v>29.316690000000001</c:v>
                </c:pt>
                <c:pt idx="4">
                  <c:v>296.97748999999999</c:v>
                </c:pt>
                <c:pt idx="5">
                  <c:v>2.6</c:v>
                </c:pt>
                <c:pt idx="6">
                  <c:v>312.15487999999999</c:v>
                </c:pt>
                <c:pt idx="7">
                  <c:v>120.64700000000001</c:v>
                </c:pt>
                <c:pt idx="8">
                  <c:v>3759.1111500000002</c:v>
                </c:pt>
                <c:pt idx="9">
                  <c:v>111</c:v>
                </c:pt>
                <c:pt idx="10">
                  <c:v>4180.9462100000001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93E-4CEC-9A51-9CFE61EE7B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ln w="25384"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0" spc="-10" baseline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0" spc="-10" baseline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0" spc="-10" baseline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53281164158642502"/>
          <c:y val="0"/>
          <c:w val="0.45380330720945145"/>
          <c:h val="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0" spc="-10" baseline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12700" cap="rnd" cmpd="sng" algn="ctr">
      <a:noFill/>
      <a:prstDash val="solid"/>
    </a:ln>
    <a:effectLst/>
  </c:spPr>
  <c:txPr>
    <a:bodyPr/>
    <a:lstStyle/>
    <a:p>
      <a:pPr>
        <a:defRPr sz="3024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10"/>
    </c:view3D>
    <c:floor>
      <c:thickness val="0"/>
      <c:spPr>
        <a:noFill/>
        <a:ln w="12700" cap="rnd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27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6962977502966524"/>
          <c:y val="8.5675061869132083E-2"/>
          <c:w val="0.52469135802469258"/>
          <c:h val="0.715805692865601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77A977"/>
            </a:solidFill>
          </c:spPr>
          <c:explosion val="25"/>
          <c:dPt>
            <c:idx val="0"/>
            <c:bubble3D val="0"/>
            <c:explosion val="18"/>
            <c:spPr>
              <a:solidFill>
                <a:srgbClr val="77A977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9326-4623-846A-27B31FB4A0E8}"/>
              </c:ext>
            </c:extLst>
          </c:dPt>
          <c:dPt>
            <c:idx val="1"/>
            <c:bubble3D val="0"/>
            <c:spPr>
              <a:solidFill>
                <a:srgbClr val="77A977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9326-4623-846A-27B31FB4A0E8}"/>
              </c:ext>
            </c:extLst>
          </c:dPt>
          <c:dPt>
            <c:idx val="2"/>
            <c:bubble3D val="0"/>
            <c:spPr>
              <a:solidFill>
                <a:srgbClr val="77A977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9326-4623-846A-27B31FB4A0E8}"/>
              </c:ext>
            </c:extLst>
          </c:dPt>
          <c:dPt>
            <c:idx val="3"/>
            <c:bubble3D val="0"/>
            <c:spPr>
              <a:solidFill>
                <a:srgbClr val="77A977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9326-4623-846A-27B31FB4A0E8}"/>
              </c:ext>
            </c:extLst>
          </c:dPt>
          <c:dPt>
            <c:idx val="4"/>
            <c:bubble3D val="0"/>
            <c:spPr>
              <a:solidFill>
                <a:srgbClr val="77A977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9326-4623-846A-27B31FB4A0E8}"/>
              </c:ext>
            </c:extLst>
          </c:dPt>
          <c:dPt>
            <c:idx val="5"/>
            <c:bubble3D val="0"/>
            <c:spPr>
              <a:solidFill>
                <a:srgbClr val="77A977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9326-4623-846A-27B31FB4A0E8}"/>
              </c:ext>
            </c:extLst>
          </c:dPt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326-4623-846A-27B31FB4A0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127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Общегосударственные вопросы </c:v>
                </c:pt>
                <c:pt idx="1">
                  <c:v>Национальная оборона </c:v>
                </c:pt>
                <c:pt idx="2">
                  <c:v>Национальная безопасность и правоохранительная деятельность </c:v>
                </c:pt>
                <c:pt idx="3">
                  <c:v>Национальная экономика </c:v>
                </c:pt>
                <c:pt idx="4">
                  <c:v>Жилищно-коммунальное хозяйство </c:v>
                </c:pt>
                <c:pt idx="5">
                  <c:v>Культура, кинематография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3219.7323299999998</c:v>
                </c:pt>
                <c:pt idx="1">
                  <c:v>111</c:v>
                </c:pt>
                <c:pt idx="2">
                  <c:v>8.9642199999999992</c:v>
                </c:pt>
                <c:pt idx="3">
                  <c:v>1832.05972</c:v>
                </c:pt>
                <c:pt idx="4">
                  <c:v>4731.77844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326-4623-846A-27B31FB4A0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8">
          <a:noFill/>
        </a:ln>
        <a:effectLst/>
      </c:spPr>
    </c:plotArea>
    <c:legend>
      <c:legendPos val="r"/>
      <c:layout>
        <c:manualLayout>
          <c:xMode val="edge"/>
          <c:yMode val="edge"/>
          <c:x val="2.895336559243183E-4"/>
          <c:y val="1.8637220663082524E-4"/>
          <c:w val="0.46913683260216649"/>
          <c:h val="0.983701105520903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chemeClr val="bg2">
        <a:lumMod val="90000"/>
      </a:schemeClr>
    </a:solidFill>
    <a:ln w="12700" cap="rnd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F4900F0-5826-4B6A-A72E-96F2765F39E9}" type="datetimeFigureOut">
              <a:rPr lang="ru-RU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F0E097E-7D96-4DE6-B42A-15B34CC5A4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191AB5-F76A-4B5C-A601-CF4731F31AA7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3910D1-12E7-41C4-8D21-D987462AB1D9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A6CBF2-BC4F-40AA-8FFE-2FE9B79CD5AF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0E097E-7D96-4DE6-B42A-15B34CC5A409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1477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195562-AFA5-4612-8838-D8AB7D20F7DB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FC84D9-7E3E-4843-B954-1F5ABAEA6AD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1882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48A723-C08E-4B48-B140-13B196C79147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E547A-8C6C-4BD0-9F42-D4E414C4B2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255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48A723-C08E-4B48-B140-13B196C79147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E547A-8C6C-4BD0-9F42-D4E414C4B2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8240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48A723-C08E-4B48-B140-13B196C79147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E547A-8C6C-4BD0-9F42-D4E414C4B2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5748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48A723-C08E-4B48-B140-13B196C79147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E547A-8C6C-4BD0-9F42-D4E414C4B2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9727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48A723-C08E-4B48-B140-13B196C79147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E547A-8C6C-4BD0-9F42-D4E414C4B2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0104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F12FB6-EF2A-43F2-9BF2-BE356A155F67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D57DFC-31F4-44CD-A760-32EAE8271A0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9805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7EC03B-3FBB-4304-8AFF-E9DA8BDA8660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DA7A52-8AA6-47D7-BB96-6F77AE102C7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783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F893A1-FC29-48B4-84B7-CDCB0E33ABDB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8F35E-8CB7-4E39-9028-35CE89589BE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718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7CB606-557F-42A6-A589-0DE30C2EF035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C887F-342D-48BD-9DDA-E7416255913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975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7D619E-8642-4A28-8990-8FE67670CADE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25B1AD-3402-4BAC-B2A5-B3C8B95DF03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038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B581D0-DA99-45F4-A4AE-F18141EC92AE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83CC8E-94D8-4AA4-A730-7849D3B4D7B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7156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EC79B3-DED9-4E18-A82D-4F1EDEFB007B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216D0-0A11-4D8B-915A-05EFF29D916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498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AA1E9-FABB-49AC-BA03-4FCB4FB0D9A5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B7F5E-7441-44EE-8C96-9FB4F6D3909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377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0CBA2-5CF9-4FCA-B426-9B7B8A319869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0308F-D0F4-40B2-95A6-B08C4C9544D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604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B4D750-DC4C-400E-B0B3-D5499E6DA12E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F1CA0-D029-4625-AF17-B23CC2965AE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744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48A723-C08E-4B48-B140-13B196C79147}" type="datetimeFigureOut">
              <a:rPr lang="ru-RU" smtClean="0"/>
              <a:pPr>
                <a:defRPr/>
              </a:pPr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40E547A-8C6C-4BD0-9F42-D4E414C4B2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631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5" r:id="rId1"/>
    <p:sldLayoutId id="2147484216" r:id="rId2"/>
    <p:sldLayoutId id="2147484217" r:id="rId3"/>
    <p:sldLayoutId id="2147484218" r:id="rId4"/>
    <p:sldLayoutId id="2147484219" r:id="rId5"/>
    <p:sldLayoutId id="2147484220" r:id="rId6"/>
    <p:sldLayoutId id="2147484221" r:id="rId7"/>
    <p:sldLayoutId id="2147484222" r:id="rId8"/>
    <p:sldLayoutId id="2147484223" r:id="rId9"/>
    <p:sldLayoutId id="2147484224" r:id="rId10"/>
    <p:sldLayoutId id="2147484225" r:id="rId11"/>
    <p:sldLayoutId id="2147484226" r:id="rId12"/>
    <p:sldLayoutId id="2147484227" r:id="rId13"/>
    <p:sldLayoutId id="2147484228" r:id="rId14"/>
    <p:sldLayoutId id="2147484229" r:id="rId15"/>
    <p:sldLayoutId id="21474842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64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849442" cy="4896544"/>
          </a:xfrm>
          <a:blipFill dpi="0" rotWithShape="1">
            <a:blip r:embed="rId3" cstate="print"/>
            <a:srcRect/>
            <a:stretch>
              <a:fillRect/>
            </a:stretch>
          </a:blipFill>
        </p:spPr>
        <p:txBody>
          <a:bodyPr anchor="ctr" anchorCtr="0">
            <a:normAutofit fontScale="90000"/>
          </a:bodyPr>
          <a:lstStyle/>
          <a:p>
            <a:pPr algn="ctr">
              <a:defRPr/>
            </a:pPr>
            <a:r>
              <a:rPr lang="ru-RU" sz="2700" i="1" cap="none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700" i="1" cap="none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ОТЧЕТ </a:t>
            </a:r>
            <a:r>
              <a:rPr lang="ru-RU" sz="27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ИСПОЛНЕНИИ БЮДЖЕТА </a:t>
            </a:r>
            <a:br>
              <a:rPr lang="ru-RU" sz="27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КУБИТЕТСКОГО СЕЛЬСКОГО   ПОСЕЛЕНИЯ</a:t>
            </a: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27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ГОД</a:t>
            </a:r>
            <a:br>
              <a:rPr lang="ru-RU" sz="27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cap="none" dirty="0" smtClean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/>
            </a:r>
            <a:br>
              <a:rPr lang="ru-RU" sz="1200" i="1" dirty="0" smtClean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ru-RU" sz="1300" i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3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300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3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ПОДГОТОВЛЕН НА ОСНОВАНИИ </a:t>
            </a:r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РЕШЕНИЯ СОВЕТА НАРОДНЫХ ДЕПУТАТОВ</a:t>
            </a:r>
            <a:b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КУБИТЕТСКОГО СЕЛЬСКОГО ПОСЕЛЕНИЯ  </a:t>
            </a:r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21.05.2019 № 85 «ОБ </a:t>
            </a: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ИСПОЛНЕНИИ БЮДЖЕТА </a:t>
            </a:r>
            <a:b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КУБИТЕТСКОГО СЕЛЬСКОГО   ПОСЕЛЕНИЯ   ЗА 2018 ГОД»</a:t>
            </a:r>
            <a:r>
              <a:rPr lang="ru-RU" sz="1400" i="1" dirty="0">
                <a:solidFill>
                  <a:schemeClr val="tx1"/>
                </a:solidFill>
              </a:rPr>
              <a:t/>
            </a:r>
            <a:br>
              <a:rPr lang="ru-RU" sz="1400" i="1" dirty="0">
                <a:solidFill>
                  <a:schemeClr val="tx1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</a:rPr>
              <a:t/>
            </a:r>
            <a:br>
              <a:rPr lang="ru-RU" sz="1300" i="1" dirty="0" smtClean="0">
                <a:solidFill>
                  <a:srgbClr val="003300"/>
                </a:solidFill>
              </a:rPr>
            </a:br>
            <a:r>
              <a:rPr lang="ru-RU" sz="1300" i="1" dirty="0">
                <a:solidFill>
                  <a:srgbClr val="003300"/>
                </a:solidFill>
              </a:rPr>
              <a:t/>
            </a:r>
            <a:br>
              <a:rPr lang="ru-RU" sz="1300" i="1" dirty="0">
                <a:solidFill>
                  <a:srgbClr val="003300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</a:rPr>
              <a:t/>
            </a:r>
            <a:br>
              <a:rPr lang="ru-RU" sz="1300" i="1" dirty="0" smtClean="0">
                <a:solidFill>
                  <a:srgbClr val="003300"/>
                </a:solidFill>
              </a:rPr>
            </a:br>
            <a:r>
              <a:rPr lang="ru-RU" sz="1300" i="1" dirty="0">
                <a:solidFill>
                  <a:srgbClr val="003300"/>
                </a:solidFill>
              </a:rPr>
              <a:t/>
            </a:r>
            <a:br>
              <a:rPr lang="ru-RU" sz="1300" i="1" dirty="0">
                <a:solidFill>
                  <a:srgbClr val="003300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</a:rPr>
              <a:t/>
            </a:r>
            <a:br>
              <a:rPr lang="ru-RU" sz="1300" i="1" dirty="0" smtClean="0">
                <a:solidFill>
                  <a:srgbClr val="003300"/>
                </a:solidFill>
              </a:rPr>
            </a:br>
            <a:r>
              <a:rPr lang="ru-RU" sz="1300" i="1" dirty="0">
                <a:solidFill>
                  <a:srgbClr val="003300"/>
                </a:solidFill>
              </a:rPr>
              <a:t/>
            </a:r>
            <a:br>
              <a:rPr lang="ru-RU" sz="1300" i="1" dirty="0">
                <a:solidFill>
                  <a:srgbClr val="003300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</a:rPr>
              <a:t/>
            </a:r>
            <a:br>
              <a:rPr lang="ru-RU" sz="1300" i="1" dirty="0" smtClean="0">
                <a:solidFill>
                  <a:srgbClr val="003300"/>
                </a:solidFill>
              </a:rPr>
            </a:br>
            <a:r>
              <a:rPr lang="ru-RU" sz="1300" i="1" dirty="0">
                <a:solidFill>
                  <a:srgbClr val="003300"/>
                </a:solidFill>
              </a:rPr>
              <a:t/>
            </a:r>
            <a:br>
              <a:rPr lang="ru-RU" sz="1300" i="1" dirty="0">
                <a:solidFill>
                  <a:srgbClr val="003300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</a:rPr>
              <a:t/>
            </a:r>
            <a:br>
              <a:rPr lang="ru-RU" sz="1300" i="1" dirty="0" smtClean="0">
                <a:solidFill>
                  <a:srgbClr val="003300"/>
                </a:solidFill>
              </a:rPr>
            </a:br>
            <a:r>
              <a:rPr lang="ru-RU" sz="1300" i="1" dirty="0">
                <a:solidFill>
                  <a:srgbClr val="003300"/>
                </a:solidFill>
              </a:rPr>
              <a:t/>
            </a:r>
            <a:br>
              <a:rPr lang="ru-RU" sz="1300" i="1" dirty="0">
                <a:solidFill>
                  <a:srgbClr val="003300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</a:rPr>
              <a:t/>
            </a:r>
            <a:br>
              <a:rPr lang="ru-RU" sz="1300" i="1" dirty="0" smtClean="0">
                <a:solidFill>
                  <a:srgbClr val="003300"/>
                </a:solidFill>
              </a:rPr>
            </a:br>
            <a:r>
              <a:rPr lang="ru-RU" sz="1300" i="1" dirty="0">
                <a:solidFill>
                  <a:srgbClr val="003300"/>
                </a:solidFill>
              </a:rPr>
              <a:t/>
            </a:r>
            <a:br>
              <a:rPr lang="ru-RU" sz="1300" i="1" dirty="0">
                <a:solidFill>
                  <a:srgbClr val="003300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</a:rPr>
              <a:t/>
            </a:r>
            <a:br>
              <a:rPr lang="ru-RU" sz="1300" i="1" dirty="0" smtClean="0">
                <a:solidFill>
                  <a:srgbClr val="003300"/>
                </a:solidFill>
              </a:rPr>
            </a:br>
            <a:r>
              <a:rPr lang="ru-RU" sz="1300" i="1" dirty="0">
                <a:solidFill>
                  <a:srgbClr val="003300"/>
                </a:solidFill>
              </a:rPr>
              <a:t/>
            </a:r>
            <a:br>
              <a:rPr lang="ru-RU" sz="1300" i="1" dirty="0">
                <a:solidFill>
                  <a:srgbClr val="003300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</a:rPr>
              <a:t/>
            </a:r>
            <a:br>
              <a:rPr lang="ru-RU" sz="1300" i="1" dirty="0" smtClean="0">
                <a:solidFill>
                  <a:srgbClr val="003300"/>
                </a:solidFill>
              </a:rPr>
            </a:br>
            <a:r>
              <a:rPr lang="ru-RU" sz="1300" i="1" dirty="0">
                <a:solidFill>
                  <a:srgbClr val="003300"/>
                </a:solidFill>
              </a:rPr>
              <a:t/>
            </a:r>
            <a:br>
              <a:rPr lang="ru-RU" sz="1300" i="1" dirty="0">
                <a:solidFill>
                  <a:srgbClr val="003300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</a:rPr>
              <a:t/>
            </a:r>
            <a:br>
              <a:rPr lang="ru-RU" sz="1300" i="1" dirty="0" smtClean="0">
                <a:solidFill>
                  <a:srgbClr val="003300"/>
                </a:solidFill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rgbClr val="003300"/>
                </a:solidFill>
                <a:effectLst/>
              </a:rPr>
              <a:t/>
            </a:r>
            <a:br>
              <a:rPr lang="ru-RU" sz="1300" i="1" dirty="0" smtClean="0">
                <a:solidFill>
                  <a:srgbClr val="003300"/>
                </a:solidFill>
                <a:effectLst/>
              </a:rPr>
            </a:br>
            <a:r>
              <a:rPr lang="ru-RU" sz="1300" i="1" dirty="0" smtClean="0">
                <a:solidFill>
                  <a:schemeClr val="bg1"/>
                </a:solidFill>
                <a:effectLst/>
              </a:rPr>
              <a:t/>
            </a:r>
            <a:br>
              <a:rPr lang="ru-RU" sz="1300" i="1" dirty="0" smtClean="0">
                <a:solidFill>
                  <a:schemeClr val="bg1"/>
                </a:solidFill>
                <a:effectLst/>
              </a:rPr>
            </a:br>
            <a:r>
              <a:rPr lang="ru-RU" sz="1300" i="1" dirty="0" smtClean="0">
                <a:solidFill>
                  <a:schemeClr val="bg1"/>
                </a:solidFill>
                <a:effectLst/>
              </a:rPr>
              <a:t/>
            </a:r>
            <a:br>
              <a:rPr lang="ru-RU" sz="1300" i="1" dirty="0" smtClean="0">
                <a:solidFill>
                  <a:schemeClr val="bg1"/>
                </a:solidFill>
                <a:effectLst/>
              </a:rPr>
            </a:br>
            <a:r>
              <a:rPr lang="ru-RU" sz="1600" i="1" dirty="0" smtClean="0">
                <a:solidFill>
                  <a:schemeClr val="bg1"/>
                </a:solidFill>
                <a:effectLst/>
              </a:rPr>
              <a:t/>
            </a:r>
            <a:br>
              <a:rPr lang="ru-RU" sz="1600" i="1" dirty="0" smtClean="0">
                <a:solidFill>
                  <a:schemeClr val="bg1"/>
                </a:solidFill>
                <a:effectLst/>
              </a:rPr>
            </a:br>
            <a:endParaRPr lang="ru-RU" altLang="ru-RU" sz="2400" i="1" dirty="0" smtClean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04" y="1120114"/>
            <a:ext cx="7633418" cy="47617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49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5" y="332656"/>
            <a:ext cx="6912769" cy="72008"/>
          </a:xfrm>
        </p:spPr>
        <p:txBody>
          <a:bodyPr>
            <a:noAutofit/>
          </a:bodyPr>
          <a:lstStyle/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717971"/>
              </p:ext>
            </p:extLst>
          </p:nvPr>
        </p:nvGraphicFramePr>
        <p:xfrm>
          <a:off x="1259631" y="1830408"/>
          <a:ext cx="7704855" cy="38149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7735">
                  <a:extLst>
                    <a:ext uri="{9D8B030D-6E8A-4147-A177-3AD203B41FA5}">
                      <a16:colId xmlns:a16="http://schemas.microsoft.com/office/drawing/2014/main" val="375177548"/>
                    </a:ext>
                  </a:extLst>
                </a:gridCol>
                <a:gridCol w="3698034">
                  <a:extLst>
                    <a:ext uri="{9D8B030D-6E8A-4147-A177-3AD203B41FA5}">
                      <a16:colId xmlns:a16="http://schemas.microsoft.com/office/drawing/2014/main" val="918028535"/>
                    </a:ext>
                  </a:extLst>
                </a:gridCol>
                <a:gridCol w="1748162">
                  <a:extLst>
                    <a:ext uri="{9D8B030D-6E8A-4147-A177-3AD203B41FA5}">
                      <a16:colId xmlns:a16="http://schemas.microsoft.com/office/drawing/2014/main" val="1954415578"/>
                    </a:ext>
                  </a:extLst>
                </a:gridCol>
                <a:gridCol w="1680924">
                  <a:extLst>
                    <a:ext uri="{9D8B030D-6E8A-4147-A177-3AD203B41FA5}">
                      <a16:colId xmlns:a16="http://schemas.microsoft.com/office/drawing/2014/main" val="276506296"/>
                    </a:ext>
                  </a:extLst>
                </a:gridCol>
              </a:tblGrid>
              <a:tr h="88891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№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п/п</a:t>
                      </a:r>
                      <a:endParaRPr lang="ru-RU" sz="16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Наименование программы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План 2018 год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Факт 2018 год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813975"/>
                  </a:ext>
                </a:extLst>
              </a:tr>
              <a:tr h="142226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«Жилищно-коммунальный и дорожный комплекс, энергосбережение и повышение </a:t>
                      </a:r>
                      <a:r>
                        <a:rPr lang="ru-RU" dirty="0" err="1" smtClean="0"/>
                        <a:t>энергоэффективности</a:t>
                      </a:r>
                      <a:r>
                        <a:rPr lang="ru-RU" dirty="0" smtClean="0"/>
                        <a:t> Кубитетского сельского поселения»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6402,76094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6371,37006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609233"/>
                  </a:ext>
                </a:extLst>
              </a:tr>
              <a:tr h="1155591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«Предупреждение и ликвидация чрезвычайных ситуаций на территории Кубитетского сельского поселения»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43,90879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43,90879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945476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222948"/>
              </p:ext>
            </p:extLst>
          </p:nvPr>
        </p:nvGraphicFramePr>
        <p:xfrm>
          <a:off x="1396478" y="17206"/>
          <a:ext cx="7747522" cy="1371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747522">
                  <a:extLst>
                    <a:ext uri="{9D8B030D-6E8A-4147-A177-3AD203B41FA5}">
                      <a16:colId xmlns:a16="http://schemas.microsoft.com/office/drawing/2014/main" val="2755927102"/>
                    </a:ext>
                  </a:extLst>
                </a:gridCol>
              </a:tblGrid>
              <a:tr h="921688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Исполнение муниципальных программ </a:t>
                      </a:r>
                    </a:p>
                    <a:p>
                      <a:pPr algn="ctr"/>
                      <a:r>
                        <a:rPr lang="ru-RU" sz="28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Кубитетского сельского поселения </a:t>
                      </a:r>
                    </a:p>
                    <a:p>
                      <a:pPr algn="ctr"/>
                      <a:r>
                        <a:rPr lang="ru-RU" sz="28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2018 год </a:t>
                      </a:r>
                      <a:r>
                        <a:rPr lang="ru-RU" sz="28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тыс. руб.)</a:t>
                      </a:r>
                      <a:endParaRPr lang="ru-RU" sz="2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928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47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7848871" cy="56166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  </a:t>
            </a:r>
            <a:r>
              <a:rPr lang="ru-RU" sz="2900" b="1" dirty="0" smtClean="0"/>
              <a:t>Глоссарий</a:t>
            </a:r>
          </a:p>
          <a:p>
            <a:r>
              <a:rPr lang="ru-RU" b="1" i="1" dirty="0" smtClean="0"/>
              <a:t>Бюджет</a:t>
            </a:r>
            <a:r>
              <a:rPr lang="ru-RU" dirty="0" smtClean="0"/>
              <a:t> </a:t>
            </a:r>
            <a:r>
              <a:rPr lang="ru-RU" dirty="0"/>
              <a:t>– форма образования и расходования денежных средств для решения задач и функций государства и местного самоуправления</a:t>
            </a:r>
            <a:r>
              <a:rPr lang="ru-RU" dirty="0" smtClean="0"/>
              <a:t>;</a:t>
            </a:r>
          </a:p>
          <a:p>
            <a:r>
              <a:rPr lang="ru-RU" b="1" dirty="0" smtClean="0"/>
              <a:t>Доходы </a:t>
            </a:r>
            <a:r>
              <a:rPr lang="ru-RU" b="1" dirty="0"/>
              <a:t>бюджета </a:t>
            </a:r>
            <a:r>
              <a:rPr lang="ru-RU" dirty="0"/>
              <a:t>- поступающие в бюджет денежные средства, за исключением средств, являющихся в соответствии с Бюджетным кодексом источниками финансирования дефицита бюджета</a:t>
            </a:r>
            <a:r>
              <a:rPr lang="ru-RU" dirty="0" smtClean="0"/>
              <a:t>;</a:t>
            </a:r>
          </a:p>
          <a:p>
            <a:r>
              <a:rPr lang="ru-RU" b="1" dirty="0" smtClean="0"/>
              <a:t>Расходы </a:t>
            </a:r>
            <a:r>
              <a:rPr lang="ru-RU" b="1" dirty="0"/>
              <a:t>бюджета </a:t>
            </a:r>
            <a:r>
              <a:rPr lang="ru-RU" dirty="0"/>
              <a:t>- выплачиваемые из бюджета денежные средства, за исключением средств, являющихся в соответствии с Бюджетным кодеком источниками финансирования дефицита бюджета; </a:t>
            </a:r>
            <a:endParaRPr lang="ru-RU" dirty="0" smtClean="0"/>
          </a:p>
          <a:p>
            <a:r>
              <a:rPr lang="ru-RU" dirty="0" smtClean="0"/>
              <a:t>Сбалансированность </a:t>
            </a:r>
            <a:r>
              <a:rPr lang="ru-RU" dirty="0"/>
              <a:t>бюджета по доходам и расходам – основополагающее требование, предъявляемое к органам, составляющим и утверждающим бюджет; • Дефицит бюджета - превышение расходов бюджета над его доходами (отражается со знаком «-»); </a:t>
            </a:r>
            <a:endParaRPr lang="ru-RU" dirty="0" smtClean="0"/>
          </a:p>
          <a:p>
            <a:r>
              <a:rPr lang="ru-RU" dirty="0" smtClean="0"/>
              <a:t>Профицит </a:t>
            </a:r>
            <a:r>
              <a:rPr lang="ru-RU" dirty="0"/>
              <a:t>бюджета - превышение доходов бюджета над его расходами(отражается со знаком «+»; • </a:t>
            </a:r>
            <a:r>
              <a:rPr lang="ru-RU" dirty="0" smtClean="0"/>
              <a:t>Межбюджетные </a:t>
            </a:r>
            <a:r>
              <a:rPr lang="ru-RU" dirty="0"/>
              <a:t>трансферты – это денежные средства, перечисляемые из одного бюджета бюджетной системы Российской Федерации </a:t>
            </a:r>
            <a:r>
              <a:rPr lang="ru-RU" dirty="0" smtClean="0"/>
              <a:t>другому;</a:t>
            </a:r>
          </a:p>
          <a:p>
            <a:r>
              <a:rPr lang="ru-RU" dirty="0" smtClean="0"/>
              <a:t>Дотации </a:t>
            </a:r>
            <a:r>
              <a:rPr lang="ru-RU" dirty="0"/>
              <a:t>(от лат.«</a:t>
            </a:r>
            <a:r>
              <a:rPr lang="ru-RU" dirty="0" err="1"/>
              <a:t>Dotatio</a:t>
            </a:r>
            <a:r>
              <a:rPr lang="ru-RU" dirty="0"/>
              <a:t>» – дар, пожертвование)  - Предоставляются без определения конкретной цели их использования (в аналогии семейного бюджета - Вы даете своему ребенку • «карманные деньги»); </a:t>
            </a:r>
            <a:endParaRPr lang="ru-RU" dirty="0" smtClean="0"/>
          </a:p>
          <a:p>
            <a:r>
              <a:rPr lang="ru-RU" dirty="0" smtClean="0"/>
              <a:t>Субвенции </a:t>
            </a:r>
            <a:r>
              <a:rPr lang="ru-RU" dirty="0"/>
              <a:t>(от лат. «</a:t>
            </a:r>
            <a:r>
              <a:rPr lang="ru-RU" dirty="0" err="1"/>
              <a:t>Subvenire</a:t>
            </a:r>
            <a:r>
              <a:rPr lang="ru-RU" dirty="0"/>
              <a:t>» – приходить на помощь) - Предоставляются на финансирование «переданных» другим публично-правовым образованиям полномочий ( в аналогии семейного бюджета - Вы даете своему ребенку деньги и посылаете его в магазин купить продукты (по списку</a:t>
            </a:r>
            <a:r>
              <a:rPr lang="ru-RU" dirty="0" smtClean="0"/>
              <a:t>);</a:t>
            </a:r>
          </a:p>
          <a:p>
            <a:r>
              <a:rPr lang="ru-RU" dirty="0" smtClean="0"/>
              <a:t>Субсидии </a:t>
            </a:r>
            <a:r>
              <a:rPr lang="ru-RU" dirty="0"/>
              <a:t>(от лат. «</a:t>
            </a:r>
            <a:r>
              <a:rPr lang="ru-RU" dirty="0" err="1"/>
              <a:t>Subsidium</a:t>
            </a:r>
            <a:r>
              <a:rPr lang="ru-RU" dirty="0"/>
              <a:t>» – поддержка) - Предоставляются на условиях долевого </a:t>
            </a:r>
            <a:r>
              <a:rPr lang="ru-RU" dirty="0" err="1"/>
              <a:t>софинансирования</a:t>
            </a:r>
            <a:r>
              <a:rPr lang="ru-RU" dirty="0"/>
              <a:t> расходов других бюджетов( в аналогии семейного бюджета - Вы «добавляете» денег для того, чтобы ваш ребенок купил себе новый телефон (а остальные он накопил сам) </a:t>
            </a:r>
            <a:endParaRPr lang="ru-RU" dirty="0" smtClean="0"/>
          </a:p>
          <a:p>
            <a:r>
              <a:rPr lang="ru-RU" altLang="ru-RU" dirty="0">
                <a:latin typeface="+mj-lt"/>
                <a:cs typeface="Arial" panose="020B0604020202020204" pitchFamily="34" charset="0"/>
              </a:rPr>
              <a:t>Муниципальная программа -это комплекс мероприятий, увязанных по ресурсам, срокам и исполнителям, направленных на достижение целей социального и экономического развития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55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62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15"/>
          <p:cNvSpPr txBox="1">
            <a:spLocks noChangeArrowheads="1"/>
          </p:cNvSpPr>
          <p:nvPr/>
        </p:nvSpPr>
        <p:spPr bwMode="auto">
          <a:xfrm>
            <a:off x="720006" y="404664"/>
            <a:ext cx="766834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5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Спасибо за внимание </a:t>
            </a:r>
            <a:r>
              <a:rPr lang="ru-RU" altLang="ru-RU" sz="5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!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 flipV="1">
            <a:off x="1475657" y="4941167"/>
            <a:ext cx="6912693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772816"/>
            <a:ext cx="6192688" cy="34960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29299" y="6079083"/>
            <a:ext cx="64054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С уважением, администрация Кубитетского сельского поселения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539552" y="544894"/>
            <a:ext cx="7200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i="1" dirty="0"/>
              <a:t>Администрация </a:t>
            </a:r>
            <a:r>
              <a:rPr lang="ru-RU" altLang="ru-RU" i="1" dirty="0" smtClean="0"/>
              <a:t>Кубитетского </a:t>
            </a:r>
            <a:r>
              <a:rPr lang="ru-RU" altLang="ru-RU" i="1" dirty="0"/>
              <a:t>сельского поселения представляет </a:t>
            </a:r>
            <a:r>
              <a:rPr lang="ru-RU" altLang="ru-RU" i="1" dirty="0" smtClean="0"/>
              <a:t>информацию </a:t>
            </a:r>
            <a:r>
              <a:rPr lang="ru-RU" altLang="ru-RU" i="1" dirty="0"/>
              <a:t>«Бюджет для граждан», в которой </a:t>
            </a:r>
            <a:r>
              <a:rPr lang="ru-RU" altLang="ru-RU" i="1" dirty="0" smtClean="0"/>
              <a:t>отражены </a:t>
            </a:r>
            <a:r>
              <a:rPr lang="ru-RU" altLang="ru-RU" i="1" dirty="0"/>
              <a:t>основные показатели отчета об </a:t>
            </a:r>
            <a:r>
              <a:rPr lang="ru-RU" altLang="ru-RU" i="1" dirty="0" smtClean="0"/>
              <a:t>исполнении бюджета  Кубитетского сельского поселения за 2018год.</a:t>
            </a:r>
            <a:endParaRPr lang="ru-RU" altLang="ru-RU" i="1" dirty="0"/>
          </a:p>
          <a:p>
            <a:pPr eaLnBrk="1" hangingPunct="1"/>
            <a:r>
              <a:rPr lang="ru-RU" altLang="ru-RU" i="1" dirty="0"/>
              <a:t>Представленная информация поможет узнать о поступивших доходах в бюджет поселения в </a:t>
            </a:r>
            <a:r>
              <a:rPr lang="ru-RU" altLang="ru-RU" i="1" dirty="0" smtClean="0"/>
              <a:t>2018 году, на </a:t>
            </a:r>
            <a:r>
              <a:rPr lang="ru-RU" altLang="ru-RU" i="1" dirty="0"/>
              <a:t>какие цели и в каком объеме направлены бюджетные средства, насколько результативно использовался бюджетный ресурс </a:t>
            </a:r>
            <a:r>
              <a:rPr lang="ru-RU" altLang="ru-RU" i="1" dirty="0" smtClean="0"/>
              <a:t>территории</a:t>
            </a:r>
            <a:endParaRPr lang="ru-RU" altLang="ru-RU" i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950676"/>
            <a:ext cx="4133850" cy="3924300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627784" y="2950676"/>
            <a:ext cx="4133850" cy="3840632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431714" y="188640"/>
            <a:ext cx="7481455" cy="188973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характеристики бюджета Кубитетского сельского поселения </a:t>
            </a:r>
            <a:b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2018год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тыс. руб.)           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45885412"/>
              </p:ext>
            </p:extLst>
          </p:nvPr>
        </p:nvGraphicFramePr>
        <p:xfrm>
          <a:off x="683568" y="2204864"/>
          <a:ext cx="8229601" cy="2841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89659650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904570766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598155310"/>
                    </a:ext>
                  </a:extLst>
                </a:gridCol>
                <a:gridCol w="1604865">
                  <a:extLst>
                    <a:ext uri="{9D8B030D-6E8A-4147-A177-3AD203B41FA5}">
                      <a16:colId xmlns:a16="http://schemas.microsoft.com/office/drawing/2014/main" val="979247117"/>
                    </a:ext>
                  </a:extLst>
                </a:gridCol>
              </a:tblGrid>
              <a:tr h="145919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Наименование показателей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Плановое значение (с учетом внесенных изменений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Фактическое исполнение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Процент исполнения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0096"/>
                  </a:ext>
                </a:extLst>
              </a:tr>
              <a:tr h="36986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доходы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10014,05736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10059,96558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100,46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3173796310"/>
                  </a:ext>
                </a:extLst>
              </a:tr>
              <a:tr h="36986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расходы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10014,05736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9909,53471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98,96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3768483897"/>
                  </a:ext>
                </a:extLst>
              </a:tr>
              <a:tr h="63832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дефицит/профицит -/+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-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150,43087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224122878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Прямоугольник 4"/>
          <p:cNvSpPr>
            <a:spLocks noChangeArrowheads="1"/>
          </p:cNvSpPr>
          <p:nvPr/>
        </p:nvSpPr>
        <p:spPr bwMode="auto">
          <a:xfrm>
            <a:off x="467544" y="1124744"/>
            <a:ext cx="4670052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 smtClean="0">
                <a:latin typeface="Arial" panose="020B0604020202020204" pitchFamily="34" charset="0"/>
              </a:rPr>
              <a:t>Налоговые и неналоговые доходы</a:t>
            </a:r>
            <a:endParaRPr lang="ru-RU" altLang="ru-RU" sz="18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Налог на доходы физических лиц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Arial" panose="020B0604020202020204" pitchFamily="34" charset="0"/>
              </a:rPr>
              <a:t>Налоги на товары(работы, услуги) </a:t>
            </a:r>
            <a:r>
              <a:rPr lang="ru-RU" altLang="ru-RU" sz="1800" dirty="0" smtClean="0">
                <a:latin typeface="Arial" panose="020B0604020202020204" pitchFamily="34" charset="0"/>
              </a:rPr>
              <a:t>реализуемые </a:t>
            </a:r>
            <a:r>
              <a:rPr lang="ru-RU" altLang="ru-RU" sz="1800" dirty="0">
                <a:latin typeface="Arial" panose="020B0604020202020204" pitchFamily="34" charset="0"/>
              </a:rPr>
              <a:t>на территории РФ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Единый сельскохозяйственный налог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Налог </a:t>
            </a:r>
            <a:r>
              <a:rPr lang="ru-RU" altLang="ru-RU" sz="1800" dirty="0">
                <a:latin typeface="Arial" panose="020B0604020202020204" pitchFamily="34" charset="0"/>
              </a:rPr>
              <a:t>на имущество </a:t>
            </a:r>
            <a:endParaRPr lang="ru-RU" altLang="ru-RU" sz="18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Земельный </a:t>
            </a:r>
            <a:r>
              <a:rPr lang="ru-RU" altLang="ru-RU" sz="1800" dirty="0">
                <a:latin typeface="Arial" panose="020B0604020202020204" pitchFamily="34" charset="0"/>
              </a:rPr>
              <a:t>налог </a:t>
            </a:r>
            <a:endParaRPr lang="ru-RU" altLang="ru-RU" sz="18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 </a:t>
            </a:r>
            <a:r>
              <a:rPr lang="ru-RU" altLang="ru-RU" sz="1800" dirty="0">
                <a:latin typeface="Arial" panose="020B0604020202020204" pitchFamily="34" charset="0"/>
              </a:rPr>
              <a:t>Государственная </a:t>
            </a:r>
            <a:r>
              <a:rPr lang="ru-RU" altLang="ru-RU" sz="1800" dirty="0" smtClean="0">
                <a:latin typeface="Arial" panose="020B0604020202020204" pitchFamily="34" charset="0"/>
              </a:rPr>
              <a:t>пошлина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Доходы от сдачи в аренду имущества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Доходы, поступающие в порядке возмещения расходов</a:t>
            </a:r>
            <a:endParaRPr lang="ru-RU" altLang="ru-RU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</p:txBody>
      </p:sp>
      <p:sp>
        <p:nvSpPr>
          <p:cNvPr id="7174" name="Прямоугольник 6"/>
          <p:cNvSpPr>
            <a:spLocks noChangeArrowheads="1"/>
          </p:cNvSpPr>
          <p:nvPr/>
        </p:nvSpPr>
        <p:spPr bwMode="auto">
          <a:xfrm>
            <a:off x="5389116" y="1138141"/>
            <a:ext cx="3754884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</a:rPr>
              <a:t>Безвозмездные поступления </a:t>
            </a:r>
            <a:r>
              <a:rPr lang="ru-RU" altLang="ru-RU" sz="1800" b="1" dirty="0" smtClean="0">
                <a:latin typeface="Arial" panose="020B0604020202020204" pitchFamily="34" charset="0"/>
              </a:rPr>
              <a:t>–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Дотации;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Субсидии</a:t>
            </a:r>
            <a:r>
              <a:rPr lang="ru-RU" altLang="ru-RU" sz="1800" dirty="0">
                <a:latin typeface="Arial" panose="020B0604020202020204" pitchFamily="34" charset="0"/>
              </a:rPr>
              <a:t>; </a:t>
            </a:r>
            <a:endParaRPr lang="ru-RU" altLang="ru-RU" sz="18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latin typeface="Arial" panose="020B0604020202020204" pitchFamily="34" charset="0"/>
              </a:rPr>
              <a:t>Иные </a:t>
            </a:r>
            <a:r>
              <a:rPr lang="ru-RU" altLang="ru-RU" sz="1800" dirty="0">
                <a:latin typeface="Arial" panose="020B0604020202020204" pitchFamily="34" charset="0"/>
              </a:rPr>
              <a:t>межбюджетные трансферты</a:t>
            </a:r>
            <a:r>
              <a:rPr lang="ru-RU" altLang="ru-RU" sz="1800" dirty="0" smtClean="0">
                <a:latin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 smtClean="0">
              <a:latin typeface="Arial" panose="020B0604020202020204" pitchFamily="34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 idx="4294967295"/>
          </p:nvPr>
        </p:nvSpPr>
        <p:spPr>
          <a:xfrm>
            <a:off x="889000" y="142875"/>
            <a:ext cx="8255000" cy="982663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Доходную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часть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бюджета Кубитетского</a:t>
            </a:r>
            <a:br>
              <a:rPr lang="ru-RU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сельского поселения в 2018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году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сформировали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116" y="3723464"/>
            <a:ext cx="3647380" cy="2756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09600"/>
            <a:ext cx="8075240" cy="1091208"/>
          </a:xfrm>
        </p:spPr>
        <p:txBody>
          <a:bodyPr>
            <a:noAutofit/>
          </a:bodyPr>
          <a:lstStyle/>
          <a:p>
            <a:r>
              <a:rPr lang="ru-RU" sz="2800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Доходы бюджета Кубитетского сельского поселения за 2018 год </a:t>
            </a:r>
            <a:r>
              <a:rPr lang="ru-RU" sz="2400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тыс. руб.)</a:t>
            </a:r>
            <a:endParaRPr lang="ru-RU" sz="2400" b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6588224" y="1700808"/>
            <a:ext cx="2098576" cy="7200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673428"/>
              </p:ext>
            </p:extLst>
          </p:nvPr>
        </p:nvGraphicFramePr>
        <p:xfrm>
          <a:off x="1619672" y="1776921"/>
          <a:ext cx="7272810" cy="4695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8365">
                  <a:extLst>
                    <a:ext uri="{9D8B030D-6E8A-4147-A177-3AD203B41FA5}">
                      <a16:colId xmlns:a16="http://schemas.microsoft.com/office/drawing/2014/main" val="3295600393"/>
                    </a:ext>
                  </a:extLst>
                </a:gridCol>
                <a:gridCol w="1844445">
                  <a:extLst>
                    <a:ext uri="{9D8B030D-6E8A-4147-A177-3AD203B41FA5}">
                      <a16:colId xmlns:a16="http://schemas.microsoft.com/office/drawing/2014/main" val="1979777415"/>
                    </a:ext>
                  </a:extLst>
                </a:gridCol>
              </a:tblGrid>
              <a:tr h="35833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Наименование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Исполнено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903773"/>
                  </a:ext>
                </a:extLst>
              </a:tr>
              <a:tr h="358330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 на доходы физических лиц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83,93117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511167"/>
                  </a:ext>
                </a:extLst>
              </a:tr>
              <a:tr h="627077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Налоги на товары(работы, услуги) реализуемые на территории РФ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1154,95119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35392"/>
                  </a:ext>
                </a:extLst>
              </a:tr>
              <a:tr h="358330">
                <a:tc>
                  <a:txBody>
                    <a:bodyPr/>
                    <a:lstStyle/>
                    <a:p>
                      <a:r>
                        <a:rPr lang="ru-RU" dirty="0" smtClean="0"/>
                        <a:t>Единый сельскохозяйственный налог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8,3298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712475"/>
                  </a:ext>
                </a:extLst>
              </a:tr>
              <a:tr h="358330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 на имущество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29,31669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030795"/>
                  </a:ext>
                </a:extLst>
              </a:tr>
              <a:tr h="358330">
                <a:tc>
                  <a:txBody>
                    <a:bodyPr/>
                    <a:lstStyle/>
                    <a:p>
                      <a:r>
                        <a:rPr lang="ru-RU" dirty="0" smtClean="0"/>
                        <a:t>Земельный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296,97749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018843"/>
                  </a:ext>
                </a:extLst>
              </a:tr>
              <a:tr h="358330">
                <a:tc>
                  <a:txBody>
                    <a:bodyPr/>
                    <a:lstStyle/>
                    <a:p>
                      <a:r>
                        <a:rPr lang="ru-RU" dirty="0" smtClean="0"/>
                        <a:t>Государственная пошлина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625752"/>
                  </a:ext>
                </a:extLst>
              </a:tr>
              <a:tr h="358330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 от сдачи в аренду имущества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312,15488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537720"/>
                  </a:ext>
                </a:extLst>
              </a:tr>
              <a:tr h="627077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Доходы, поступающие в порядке возмещения расходов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120,647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589684"/>
                  </a:ext>
                </a:extLst>
              </a:tr>
              <a:tr h="358330">
                <a:tc>
                  <a:txBody>
                    <a:bodyPr/>
                    <a:lstStyle/>
                    <a:p>
                      <a:r>
                        <a:rPr lang="ru-RU" dirty="0" smtClean="0"/>
                        <a:t>Безвозмездные поступления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8051,05736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96708"/>
                  </a:ext>
                </a:extLst>
              </a:tr>
              <a:tr h="489334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доходов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10059,96558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20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01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5832648" cy="1143000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800" dirty="0" smtClean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Структура  доходов  Кубитетского сельского поселения за 2018 год</a:t>
            </a:r>
          </a:p>
        </p:txBody>
      </p:sp>
      <p:graphicFrame>
        <p:nvGraphicFramePr>
          <p:cNvPr id="2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90341"/>
              </p:ext>
            </p:extLst>
          </p:nvPr>
        </p:nvGraphicFramePr>
        <p:xfrm>
          <a:off x="428595" y="1606550"/>
          <a:ext cx="8567767" cy="5062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63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151216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Расходы бюджета                                    Кубитетского сельского поселения </a:t>
            </a:r>
            <a:b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 2018год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(в тыс. руб.)</a:t>
            </a:r>
            <a:endParaRPr lang="ru-RU" sz="2400" dirty="0">
              <a:solidFill>
                <a:schemeClr val="accent6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7236296" y="1772815"/>
            <a:ext cx="72008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617551"/>
              </p:ext>
            </p:extLst>
          </p:nvPr>
        </p:nvGraphicFramePr>
        <p:xfrm>
          <a:off x="1587827" y="2204864"/>
          <a:ext cx="6656581" cy="4292439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712365">
                  <a:extLst>
                    <a:ext uri="{9D8B030D-6E8A-4147-A177-3AD203B41FA5}">
                      <a16:colId xmlns:a16="http://schemas.microsoft.com/office/drawing/2014/main" val="3622001788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836581293"/>
                    </a:ext>
                  </a:extLst>
                </a:gridCol>
              </a:tblGrid>
              <a:tr h="513057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наименование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исполнено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213778"/>
                  </a:ext>
                </a:extLst>
              </a:tr>
              <a:tr h="51305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Общегосударственные вопросы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3219,73233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605012"/>
                  </a:ext>
                </a:extLst>
              </a:tr>
              <a:tr h="51305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Национальная оборона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111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159035"/>
                  </a:ext>
                </a:extLst>
              </a:tr>
              <a:tr h="51305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Национальная безопасность и правоохранительная деятельность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8,96422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656304"/>
                  </a:ext>
                </a:extLst>
              </a:tr>
              <a:tr h="51305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Национальная экономика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1832,05972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498754"/>
                  </a:ext>
                </a:extLst>
              </a:tr>
              <a:tr h="51305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ЖКХ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4731,77844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042900"/>
                  </a:ext>
                </a:extLst>
              </a:tr>
              <a:tr h="51305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Культура, кинематография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6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002885"/>
                  </a:ext>
                </a:extLst>
              </a:tr>
              <a:tr h="51305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Всего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9909,53471</a:t>
                      </a:r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559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36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7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403648" y="215678"/>
            <a:ext cx="7272808" cy="1224136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Структура расходов бюджета Кубитетского сельского поселения </a:t>
            </a:r>
            <a:r>
              <a:rPr lang="ru-RU" altLang="ru-RU" sz="2800" dirty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alt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 2018 год </a:t>
            </a:r>
            <a:r>
              <a:rPr lang="ru-RU" altLang="ru-RU" sz="2400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(в тыс. руб.)         </a:t>
            </a:r>
          </a:p>
        </p:txBody>
      </p:sp>
      <p:graphicFrame>
        <p:nvGraphicFramePr>
          <p:cNvPr id="2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944384"/>
              </p:ext>
            </p:extLst>
          </p:nvPr>
        </p:nvGraphicFramePr>
        <p:xfrm>
          <a:off x="395536" y="1700808"/>
          <a:ext cx="856895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6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4742" y="558472"/>
            <a:ext cx="8229600" cy="850106"/>
          </a:xfrm>
          <a:noFill/>
          <a:ln>
            <a:noFil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Расходная часть бюджета  Кубитетского сельского поселения за 2018 год сформирована на основании 2 муниципальных программ  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746648" cy="100608"/>
          </a:xfrm>
        </p:spPr>
        <p:txBody>
          <a:bodyPr>
            <a:normAutofit fontScale="25000" lnSpcReduction="20000"/>
          </a:bodyPr>
          <a:lstStyle/>
          <a:p>
            <a:pPr algn="ctr">
              <a:buFont typeface="Wingdings 2" panose="05020102010507070707" pitchFamily="18" charset="2"/>
              <a:buNone/>
            </a:pPr>
            <a:endParaRPr lang="ru-RU" alt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9" name="Прямоугольник 4"/>
          <p:cNvSpPr>
            <a:spLocks noChangeArrowheads="1"/>
          </p:cNvSpPr>
          <p:nvPr/>
        </p:nvSpPr>
        <p:spPr bwMode="auto">
          <a:xfrm>
            <a:off x="1187624" y="2084052"/>
            <a:ext cx="819827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dirty="0">
                <a:latin typeface="Arial" panose="020B0604020202020204" pitchFamily="34" charset="0"/>
              </a:rPr>
              <a:t>1.Муниципальная  программа </a:t>
            </a:r>
            <a:r>
              <a:rPr lang="ru-RU" altLang="ru-RU" sz="2000" dirty="0" smtClean="0">
                <a:latin typeface="Arial" panose="020B0604020202020204" pitchFamily="34" charset="0"/>
              </a:rPr>
              <a:t>Кубитетского </a:t>
            </a:r>
            <a:r>
              <a:rPr lang="ru-RU" altLang="ru-RU" sz="2000" dirty="0">
                <a:latin typeface="Arial" panose="020B0604020202020204" pitchFamily="34" charset="0"/>
              </a:rPr>
              <a:t>сельского поселения «Жилищно-коммунальный и дорожный комплекс, энергосбережение и повышение </a:t>
            </a:r>
            <a:r>
              <a:rPr lang="ru-RU" altLang="ru-RU" sz="2000" dirty="0" err="1">
                <a:latin typeface="Arial" panose="020B0604020202020204" pitchFamily="34" charset="0"/>
              </a:rPr>
              <a:t>энергоэффективности</a:t>
            </a:r>
            <a:r>
              <a:rPr lang="ru-RU" altLang="ru-RU" sz="2000" dirty="0">
                <a:latin typeface="Arial" panose="020B0604020202020204" pitchFamily="34" charset="0"/>
              </a:rPr>
              <a:t> </a:t>
            </a:r>
            <a:r>
              <a:rPr lang="ru-RU" altLang="ru-RU" sz="2000" dirty="0" smtClean="0">
                <a:latin typeface="Arial" panose="020B0604020202020204" pitchFamily="34" charset="0"/>
              </a:rPr>
              <a:t>Кубитетского </a:t>
            </a:r>
            <a:r>
              <a:rPr lang="ru-RU" altLang="ru-RU" sz="2000" dirty="0">
                <a:latin typeface="Arial" panose="020B0604020202020204" pitchFamily="34" charset="0"/>
              </a:rPr>
              <a:t>сельского поселения»</a:t>
            </a:r>
          </a:p>
        </p:txBody>
      </p:sp>
      <p:sp>
        <p:nvSpPr>
          <p:cNvPr id="16390" name="Прямоугольник 5"/>
          <p:cNvSpPr>
            <a:spLocks noChangeArrowheads="1"/>
          </p:cNvSpPr>
          <p:nvPr/>
        </p:nvSpPr>
        <p:spPr bwMode="auto">
          <a:xfrm>
            <a:off x="1242555" y="3488868"/>
            <a:ext cx="76739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</a:rPr>
              <a:t>2.Муниципальная программа </a:t>
            </a:r>
            <a:r>
              <a:rPr lang="ru-RU" altLang="ru-RU" sz="2000" dirty="0" smtClean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</a:rPr>
              <a:t>Кубитетского </a:t>
            </a:r>
            <a:r>
              <a:rPr lang="ru-RU" altLang="ru-RU" sz="2000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</a:rPr>
              <a:t>сельского поселения «Предупреждение и ликвидация чрезвычайных ситуаций на территории </a:t>
            </a:r>
            <a:r>
              <a:rPr lang="ru-RU" altLang="ru-RU" sz="2000" dirty="0" smtClean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</a:rPr>
              <a:t>Кубитетского </a:t>
            </a:r>
            <a:r>
              <a:rPr lang="ru-RU" altLang="ru-RU" sz="2000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</a:rPr>
              <a:t>сельского поселения»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2712</TotalTime>
  <Words>670</Words>
  <Application>Microsoft Office PowerPoint</Application>
  <PresentationFormat>Экран (4:3)</PresentationFormat>
  <Paragraphs>120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2</vt:lpstr>
      <vt:lpstr>Wingdings 3</vt:lpstr>
      <vt:lpstr>Аспект</vt:lpstr>
      <vt:lpstr>                  ОТЧЕТ ОБ ИСПОЛНЕНИИ БЮДЖЕТА  КУБИТЕТСКОГО СЕЛЬСКОГО   ПОСЕЛЕНИЯ   ЗА 2018 ГОД              ПОДГОТОВЛЕН НА ОСНОВАНИИ  РЕШЕНИЯ СОВЕТА НАРОДНЫХ ДЕПУТАТОВ  КУБИТЕТСКОГО СЕЛЬСКОГО ПОСЕЛЕНИЯ  от 21.05.2019 № 85 «ОБ ИСПОЛНЕНИИ БЮДЖЕТА  КУБИТЕТСКОГО СЕЛЬСКОГО   ПОСЕЛЕНИЯ   ЗА 2018 ГОД»                                </vt:lpstr>
      <vt:lpstr>Презентация PowerPoint</vt:lpstr>
      <vt:lpstr> Основные характеристики бюджета Кубитетского сельского поселения  за 2018год (в тыс. руб.)                                                                                      </vt:lpstr>
      <vt:lpstr>Доходную часть бюджета Кубитетского  сельского поселения в 2018 году сформировали:</vt:lpstr>
      <vt:lpstr>Доходы бюджета Кубитетского сельского поселения за 2018 год (в тыс. руб.)</vt:lpstr>
      <vt:lpstr>Структура  доходов  Кубитетского сельского поселения за 2018 год</vt:lpstr>
      <vt:lpstr>Расходы бюджета                                    Кубитетского сельского поселения  за 2018год (в тыс. руб.)</vt:lpstr>
      <vt:lpstr>Структура расходов бюджета Кубитетского сельского поселения за 2018 год (в тыс. руб.)         </vt:lpstr>
      <vt:lpstr>Расходная часть бюджета  Кубитетского сельского поселения за 2018 год сформирована на основании 2 муниципальных программ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OPERATOR</dc:creator>
  <cp:lastModifiedBy>Пользователь Windows</cp:lastModifiedBy>
  <cp:revision>305</cp:revision>
  <cp:lastPrinted>2015-12-04T09:10:01Z</cp:lastPrinted>
  <dcterms:created xsi:type="dcterms:W3CDTF">2014-05-14T20:40:05Z</dcterms:created>
  <dcterms:modified xsi:type="dcterms:W3CDTF">2019-05-22T03:41:06Z</dcterms:modified>
</cp:coreProperties>
</file>