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Lst>
  <p:notesMasterIdLst>
    <p:notesMasterId r:id="rId14"/>
  </p:notesMasterIdLst>
  <p:sldIdLst>
    <p:sldId id="256" r:id="rId2"/>
    <p:sldId id="307" r:id="rId3"/>
    <p:sldId id="308" r:id="rId4"/>
    <p:sldId id="276" r:id="rId5"/>
    <p:sldId id="310" r:id="rId6"/>
    <p:sldId id="273" r:id="rId7"/>
    <p:sldId id="311" r:id="rId8"/>
    <p:sldId id="266" r:id="rId9"/>
    <p:sldId id="279" r:id="rId10"/>
    <p:sldId id="313" r:id="rId11"/>
    <p:sldId id="314" r:id="rId12"/>
    <p:sldId id="281" r:id="rId1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A977"/>
    <a:srgbClr val="CCCC00"/>
    <a:srgbClr val="079EE1"/>
    <a:srgbClr val="CC0099"/>
    <a:srgbClr val="57DD5A"/>
    <a:srgbClr val="A24646"/>
    <a:srgbClr val="080808"/>
    <a:srgbClr val="003300"/>
    <a:srgbClr val="485DA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86352" autoAdjust="0"/>
  </p:normalViewPr>
  <p:slideViewPr>
    <p:cSldViewPr>
      <p:cViewPr varScale="1">
        <p:scale>
          <a:sx n="62" d="100"/>
          <a:sy n="62" d="100"/>
        </p:scale>
        <p:origin x="780" y="60"/>
      </p:cViewPr>
      <p:guideLst>
        <p:guide orient="horz" pos="2160"/>
        <p:guide pos="30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w="9525" cap="rnd" cmpd="sng" algn="ctr">
          <a:solidFill>
            <a:schemeClr val="tx1">
              <a:tint val="75000"/>
              <a:shade val="90000"/>
            </a:schemeClr>
          </a:solidFill>
          <a:prstDash val="solid"/>
          <a:round/>
        </a:ln>
        <a:effectLst/>
        <a:sp3d contourW="9525">
          <a:contourClr>
            <a:schemeClr val="tx1">
              <a:tint val="75000"/>
              <a:shade val="90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635415252231792E-2"/>
          <c:y val="0.16930650081820381"/>
          <c:w val="0.5143751263072025"/>
          <c:h val="0.78836687397724348"/>
        </c:manualLayout>
      </c:layout>
      <c:pie3DChart>
        <c:varyColors val="1"/>
        <c:ser>
          <c:idx val="0"/>
          <c:order val="0"/>
          <c:tx>
            <c:strRef>
              <c:f>Лист1!$B$1</c:f>
              <c:strCache>
                <c:ptCount val="1"/>
                <c:pt idx="0">
                  <c:v>Столбец1</c:v>
                </c:pt>
              </c:strCache>
            </c:strRef>
          </c:tx>
          <c:explosion val="34"/>
          <c:dPt>
            <c:idx val="0"/>
            <c:bubble3D val="0"/>
            <c:spPr>
              <a:solidFill>
                <a:schemeClr val="accent1"/>
              </a:solidFill>
              <a:ln>
                <a:noFill/>
              </a:ln>
              <a:effectLst/>
              <a:sp3d/>
            </c:spPr>
            <c:extLst>
              <c:ext xmlns:c16="http://schemas.microsoft.com/office/drawing/2014/chart" uri="{C3380CC4-5D6E-409C-BE32-E72D297353CC}">
                <c16:uniqueId val="{00000000-993E-4CEC-9A51-9CFE61EE7B35}"/>
              </c:ext>
            </c:extLst>
          </c:dPt>
          <c:dPt>
            <c:idx val="1"/>
            <c:bubble3D val="0"/>
            <c:spPr>
              <a:solidFill>
                <a:schemeClr val="accent2"/>
              </a:solidFill>
              <a:ln>
                <a:noFill/>
              </a:ln>
              <a:effectLst/>
              <a:sp3d/>
            </c:spPr>
            <c:extLst>
              <c:ext xmlns:c16="http://schemas.microsoft.com/office/drawing/2014/chart" uri="{C3380CC4-5D6E-409C-BE32-E72D297353CC}">
                <c16:uniqueId val="{00000001-993E-4CEC-9A51-9CFE61EE7B35}"/>
              </c:ext>
            </c:extLst>
          </c:dPt>
          <c:dPt>
            <c:idx val="2"/>
            <c:bubble3D val="0"/>
            <c:spPr>
              <a:solidFill>
                <a:schemeClr val="accent3"/>
              </a:solidFill>
              <a:ln>
                <a:noFill/>
              </a:ln>
              <a:effectLst/>
              <a:sp3d/>
            </c:spPr>
            <c:extLst>
              <c:ext xmlns:c16="http://schemas.microsoft.com/office/drawing/2014/chart" uri="{C3380CC4-5D6E-409C-BE32-E72D297353CC}">
                <c16:uniqueId val="{00000002-993E-4CEC-9A51-9CFE61EE7B35}"/>
              </c:ext>
            </c:extLst>
          </c:dPt>
          <c:dPt>
            <c:idx val="3"/>
            <c:bubble3D val="0"/>
            <c:spPr>
              <a:solidFill>
                <a:schemeClr val="accent4"/>
              </a:solidFill>
              <a:ln>
                <a:noFill/>
              </a:ln>
              <a:effectLst/>
              <a:sp3d/>
            </c:spPr>
            <c:extLst>
              <c:ext xmlns:c16="http://schemas.microsoft.com/office/drawing/2014/chart" uri="{C3380CC4-5D6E-409C-BE32-E72D297353CC}">
                <c16:uniqueId val="{00000003-993E-4CEC-9A51-9CFE61EE7B35}"/>
              </c:ext>
            </c:extLst>
          </c:dPt>
          <c:dPt>
            <c:idx val="4"/>
            <c:bubble3D val="0"/>
            <c:spPr>
              <a:solidFill>
                <a:schemeClr val="accent5"/>
              </a:solidFill>
              <a:ln>
                <a:noFill/>
              </a:ln>
              <a:effectLst/>
              <a:sp3d/>
            </c:spPr>
            <c:extLst>
              <c:ext xmlns:c16="http://schemas.microsoft.com/office/drawing/2014/chart" uri="{C3380CC4-5D6E-409C-BE32-E72D297353CC}">
                <c16:uniqueId val="{00000004-993E-4CEC-9A51-9CFE61EE7B35}"/>
              </c:ext>
            </c:extLst>
          </c:dPt>
          <c:dPt>
            <c:idx val="5"/>
            <c:bubble3D val="0"/>
            <c:spPr>
              <a:solidFill>
                <a:schemeClr val="accent6"/>
              </a:solidFill>
              <a:ln>
                <a:noFill/>
              </a:ln>
              <a:effectLst/>
              <a:sp3d/>
            </c:spPr>
            <c:extLst>
              <c:ext xmlns:c16="http://schemas.microsoft.com/office/drawing/2014/chart" uri="{C3380CC4-5D6E-409C-BE32-E72D297353CC}">
                <c16:uniqueId val="{0000000B-3E44-42A0-8BA1-D2DA652780A1}"/>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3E44-42A0-8BA1-D2DA652780A1}"/>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3E44-42A0-8BA1-D2DA652780A1}"/>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0AAE-4C56-AC21-5175C6463D64}"/>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0AAE-4C56-AC21-5175C6463D64}"/>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0AAE-4C56-AC21-5175C6463D64}"/>
              </c:ext>
            </c:extLst>
          </c:dPt>
          <c:cat>
            <c:strRef>
              <c:f>Лист1!$A$2:$A$13</c:f>
              <c:strCache>
                <c:ptCount val="11"/>
                <c:pt idx="0">
                  <c:v>Налог на доходы физических лиц 83,93117 тыс. руб.</c:v>
                </c:pt>
                <c:pt idx="1">
                  <c:v>Налог на товары (работы, услуги), реализуемые на территории РФ 1154,95119 тыс. руб.</c:v>
                </c:pt>
                <c:pt idx="2">
                  <c:v>Единый сельскохозяйственный налог 8,3298 тыс. руб.</c:v>
                </c:pt>
                <c:pt idx="3">
                  <c:v>Налог на имущество 29,31669 тыс. руб.</c:v>
                </c:pt>
                <c:pt idx="4">
                  <c:v>Земельный налог 296,97749 тыс. руб.</c:v>
                </c:pt>
                <c:pt idx="5">
                  <c:v>Государственная пошлина 2,6 тыс. руб.</c:v>
                </c:pt>
                <c:pt idx="6">
                  <c:v>Доходы от сдачи в аренду имущества 312,15488 тыс. руб.</c:v>
                </c:pt>
                <c:pt idx="7">
                  <c:v>Доходы, поступающие в порядке возмещения расходов 120,647 тыс. руб.</c:v>
                </c:pt>
                <c:pt idx="8">
                  <c:v>Дотации 3759,11115 тыс. руб.</c:v>
                </c:pt>
                <c:pt idx="9">
                  <c:v>Субвенция 111 тыс. руб.</c:v>
                </c:pt>
                <c:pt idx="10">
                  <c:v>Межбюджетные трансферты 4180,94621 тыс. руб.</c:v>
                </c:pt>
              </c:strCache>
            </c:strRef>
          </c:cat>
          <c:val>
            <c:numRef>
              <c:f>Лист1!$B$2:$B$13</c:f>
              <c:numCache>
                <c:formatCode>General</c:formatCode>
                <c:ptCount val="11"/>
                <c:pt idx="0">
                  <c:v>83.931169999999995</c:v>
                </c:pt>
                <c:pt idx="1">
                  <c:v>1154.95119</c:v>
                </c:pt>
                <c:pt idx="2">
                  <c:v>8.3298000000000005</c:v>
                </c:pt>
                <c:pt idx="3">
                  <c:v>29.316690000000001</c:v>
                </c:pt>
                <c:pt idx="4">
                  <c:v>296.97748999999999</c:v>
                </c:pt>
                <c:pt idx="5">
                  <c:v>2.6</c:v>
                </c:pt>
                <c:pt idx="6">
                  <c:v>312.15487999999999</c:v>
                </c:pt>
                <c:pt idx="7">
                  <c:v>120.64700000000001</c:v>
                </c:pt>
                <c:pt idx="8">
                  <c:v>3759.1111500000002</c:v>
                </c:pt>
                <c:pt idx="9">
                  <c:v>111</c:v>
                </c:pt>
                <c:pt idx="10">
                  <c:v>4180.9462100000001</c:v>
                </c:pt>
              </c:numCache>
            </c:numRef>
          </c:val>
          <c:extLst>
            <c:ext xmlns:c16="http://schemas.microsoft.com/office/drawing/2014/chart" uri="{C3380CC4-5D6E-409C-BE32-E72D297353CC}">
              <c16:uniqueId val="{00000005-993E-4CEC-9A51-9CFE61EE7B35}"/>
            </c:ext>
          </c:extLst>
        </c:ser>
        <c:dLbls>
          <c:showLegendKey val="0"/>
          <c:showVal val="0"/>
          <c:showCatName val="0"/>
          <c:showSerName val="0"/>
          <c:showPercent val="0"/>
          <c:showBubbleSize val="0"/>
          <c:showLeaderLines val="1"/>
        </c:dLbls>
      </c:pie3DChart>
      <c:spPr>
        <a:gradFill flip="none" rotWithShape="1">
          <a:gsLst>
            <a:gs pos="0">
              <a:schemeClr val="accent2">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25384">
          <a:noFill/>
        </a:ln>
        <a:effectLst/>
      </c:spPr>
    </c:plotArea>
    <c:legend>
      <c:legendPos val="r"/>
      <c:legendEntry>
        <c:idx val="0"/>
        <c:txPr>
          <a:bodyPr rot="0" spcFirstLastPara="1" vertOverflow="ellipsis" vert="horz" wrap="square" anchor="ctr" anchorCtr="1"/>
          <a:lstStyle/>
          <a:p>
            <a:pPr>
              <a:defRPr sz="1400" b="0" i="0" u="none" strike="noStrike" kern="0" spc="-10" baseline="0">
                <a:ln>
                  <a:solidFill>
                    <a:schemeClr val="accent1">
                      <a:lumMod val="60000"/>
                      <a:lumOff val="40000"/>
                    </a:schemeClr>
                  </a:solidFill>
                </a:ln>
                <a:solidFill>
                  <a:srgbClr val="00B050"/>
                </a:solidFill>
                <a:latin typeface="+mn-lt"/>
                <a:ea typeface="+mn-ea"/>
                <a:cs typeface="+mn-cs"/>
              </a:defRPr>
            </a:pPr>
            <a:endParaRPr lang="ru-RU"/>
          </a:p>
        </c:txPr>
      </c:legendEntry>
      <c:legendEntry>
        <c:idx val="1"/>
        <c:txPr>
          <a:bodyPr rot="0" spcFirstLastPara="1" vertOverflow="ellipsis" vert="horz" wrap="square" anchor="ctr" anchorCtr="1"/>
          <a:lstStyle/>
          <a:p>
            <a:pPr>
              <a:defRPr sz="1400" b="0" i="0" u="none" strike="noStrike" kern="0" spc="-10" baseline="0">
                <a:ln>
                  <a:solidFill>
                    <a:schemeClr val="accent1">
                      <a:lumMod val="60000"/>
                      <a:lumOff val="40000"/>
                    </a:schemeClr>
                  </a:solidFill>
                </a:ln>
                <a:solidFill>
                  <a:srgbClr val="00B050"/>
                </a:solidFill>
                <a:latin typeface="+mn-lt"/>
                <a:ea typeface="+mn-ea"/>
                <a:cs typeface="+mn-cs"/>
              </a:defRPr>
            </a:pPr>
            <a:endParaRPr lang="ru-RU"/>
          </a:p>
        </c:txPr>
      </c:legendEntry>
      <c:legendEntry>
        <c:idx val="2"/>
        <c:txPr>
          <a:bodyPr rot="0" spcFirstLastPara="1" vertOverflow="ellipsis" vert="horz" wrap="square" anchor="ctr" anchorCtr="1"/>
          <a:lstStyle/>
          <a:p>
            <a:pPr>
              <a:defRPr sz="1400" b="0" i="0" u="none" strike="noStrike" kern="0" spc="-10" baseline="0">
                <a:ln>
                  <a:solidFill>
                    <a:schemeClr val="accent1">
                      <a:lumMod val="60000"/>
                      <a:lumOff val="40000"/>
                    </a:schemeClr>
                  </a:solidFill>
                </a:ln>
                <a:solidFill>
                  <a:schemeClr val="accent6">
                    <a:lumMod val="60000"/>
                    <a:lumOff val="40000"/>
                  </a:schemeClr>
                </a:solidFill>
                <a:latin typeface="+mn-lt"/>
                <a:ea typeface="+mn-ea"/>
                <a:cs typeface="+mn-cs"/>
              </a:defRPr>
            </a:pPr>
            <a:endParaRPr lang="ru-RU"/>
          </a:p>
        </c:txPr>
      </c:legendEntry>
      <c:layout>
        <c:manualLayout>
          <c:xMode val="edge"/>
          <c:yMode val="edge"/>
          <c:x val="0.53281164158642502"/>
          <c:y val="0"/>
          <c:w val="0.45380330720945145"/>
          <c:h val="1"/>
        </c:manualLayout>
      </c:layout>
      <c:overlay val="0"/>
      <c:spPr>
        <a:noFill/>
        <a:ln>
          <a:noFill/>
        </a:ln>
        <a:effectLst/>
      </c:spPr>
      <c:txPr>
        <a:bodyPr rot="0" spcFirstLastPara="1" vertOverflow="ellipsis" vert="horz" wrap="square" anchor="ctr" anchorCtr="1"/>
        <a:lstStyle/>
        <a:p>
          <a:pPr>
            <a:defRPr sz="1400" b="0" i="0" u="none" strike="noStrike" kern="0" spc="-10" baseline="0">
              <a:ln>
                <a:solidFill>
                  <a:schemeClr val="accent1">
                    <a:lumMod val="60000"/>
                    <a:lumOff val="40000"/>
                  </a:schemeClr>
                </a:solidFill>
              </a:ln>
              <a:solidFill>
                <a:srgbClr val="00B050"/>
              </a:solidFill>
              <a:latin typeface="+mn-lt"/>
              <a:ea typeface="+mn-ea"/>
              <a:cs typeface="+mn-cs"/>
            </a:defRPr>
          </a:pPr>
          <a:endParaRPr lang="ru-RU"/>
        </a:p>
      </c:txPr>
    </c:legend>
    <c:plotVisOnly val="1"/>
    <c:dispBlanksAs val="zero"/>
    <c:showDLblsOverMax val="0"/>
  </c:chart>
  <c:spPr>
    <a:noFill/>
    <a:ln w="9525" cap="rnd" cmpd="sng" algn="ctr">
      <a:noFill/>
      <a:prstDash val="solid"/>
    </a:ln>
    <a:effectLst/>
  </c:spPr>
  <c:txPr>
    <a:bodyPr/>
    <a:lstStyle/>
    <a:p>
      <a:pPr>
        <a:defRPr sz="3024"/>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10"/>
    </c:view3D>
    <c:floor>
      <c:thickness val="0"/>
      <c:spPr>
        <a:noFill/>
        <a:ln w="9525" cap="rnd" cmpd="sng" algn="ctr">
          <a:solidFill>
            <a:schemeClr val="tx1">
              <a:tint val="75000"/>
              <a:shade val="90000"/>
            </a:schemeClr>
          </a:solidFill>
          <a:prstDash val="solid"/>
          <a:round/>
        </a:ln>
        <a:effectLst/>
        <a:sp3d contourW="9525">
          <a:contourClr>
            <a:schemeClr val="tx1">
              <a:tint val="75000"/>
              <a:shade val="90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962977502966524"/>
          <c:y val="8.5675061869132083E-2"/>
          <c:w val="0.52469135802469258"/>
          <c:h val="0.71580569286560114"/>
        </c:manualLayout>
      </c:layout>
      <c:pie3DChart>
        <c:varyColors val="1"/>
        <c:ser>
          <c:idx val="0"/>
          <c:order val="0"/>
          <c:tx>
            <c:strRef>
              <c:f>Лист1!$B$1</c:f>
              <c:strCache>
                <c:ptCount val="1"/>
                <c:pt idx="0">
                  <c:v>Столбец1</c:v>
                </c:pt>
              </c:strCache>
            </c:strRef>
          </c:tx>
          <c:spPr>
            <a:solidFill>
              <a:srgbClr val="77A977"/>
            </a:solidFill>
          </c:spPr>
          <c:explosion val="25"/>
          <c:dPt>
            <c:idx val="0"/>
            <c:bubble3D val="0"/>
            <c:explosion val="18"/>
            <c:spPr>
              <a:solidFill>
                <a:srgbClr val="77A977"/>
              </a:solidFill>
              <a:ln>
                <a:noFill/>
              </a:ln>
              <a:effectLst/>
              <a:sp3d/>
            </c:spPr>
            <c:extLst>
              <c:ext xmlns:c16="http://schemas.microsoft.com/office/drawing/2014/chart" uri="{C3380CC4-5D6E-409C-BE32-E72D297353CC}">
                <c16:uniqueId val="{00000000-9326-4623-846A-27B31FB4A0E8}"/>
              </c:ext>
            </c:extLst>
          </c:dPt>
          <c:dPt>
            <c:idx val="1"/>
            <c:bubble3D val="0"/>
            <c:spPr>
              <a:solidFill>
                <a:srgbClr val="77A977"/>
              </a:solidFill>
              <a:ln>
                <a:noFill/>
              </a:ln>
              <a:effectLst/>
              <a:sp3d/>
            </c:spPr>
            <c:extLst>
              <c:ext xmlns:c16="http://schemas.microsoft.com/office/drawing/2014/chart" uri="{C3380CC4-5D6E-409C-BE32-E72D297353CC}">
                <c16:uniqueId val="{00000001-9326-4623-846A-27B31FB4A0E8}"/>
              </c:ext>
            </c:extLst>
          </c:dPt>
          <c:dPt>
            <c:idx val="2"/>
            <c:bubble3D val="0"/>
            <c:spPr>
              <a:solidFill>
                <a:srgbClr val="77A977"/>
              </a:solidFill>
              <a:ln>
                <a:noFill/>
              </a:ln>
              <a:effectLst/>
              <a:sp3d/>
            </c:spPr>
            <c:extLst>
              <c:ext xmlns:c16="http://schemas.microsoft.com/office/drawing/2014/chart" uri="{C3380CC4-5D6E-409C-BE32-E72D297353CC}">
                <c16:uniqueId val="{00000002-9326-4623-846A-27B31FB4A0E8}"/>
              </c:ext>
            </c:extLst>
          </c:dPt>
          <c:dPt>
            <c:idx val="3"/>
            <c:bubble3D val="0"/>
            <c:spPr>
              <a:solidFill>
                <a:srgbClr val="77A977"/>
              </a:solidFill>
              <a:ln>
                <a:noFill/>
              </a:ln>
              <a:effectLst/>
              <a:sp3d/>
            </c:spPr>
            <c:extLst>
              <c:ext xmlns:c16="http://schemas.microsoft.com/office/drawing/2014/chart" uri="{C3380CC4-5D6E-409C-BE32-E72D297353CC}">
                <c16:uniqueId val="{00000003-9326-4623-846A-27B31FB4A0E8}"/>
              </c:ext>
            </c:extLst>
          </c:dPt>
          <c:dPt>
            <c:idx val="4"/>
            <c:bubble3D val="0"/>
            <c:spPr>
              <a:solidFill>
                <a:srgbClr val="77A977"/>
              </a:solidFill>
              <a:ln>
                <a:noFill/>
              </a:ln>
              <a:effectLst/>
              <a:sp3d/>
            </c:spPr>
            <c:extLst>
              <c:ext xmlns:c16="http://schemas.microsoft.com/office/drawing/2014/chart" uri="{C3380CC4-5D6E-409C-BE32-E72D297353CC}">
                <c16:uniqueId val="{00000004-9326-4623-846A-27B31FB4A0E8}"/>
              </c:ext>
            </c:extLst>
          </c:dPt>
          <c:dPt>
            <c:idx val="5"/>
            <c:bubble3D val="0"/>
            <c:spPr>
              <a:solidFill>
                <a:srgbClr val="77A977"/>
              </a:solidFill>
              <a:ln>
                <a:noFill/>
              </a:ln>
              <a:effectLst/>
              <a:sp3d/>
            </c:spPr>
            <c:extLst>
              <c:ext xmlns:c16="http://schemas.microsoft.com/office/drawing/2014/chart" uri="{C3380CC4-5D6E-409C-BE32-E72D297353CC}">
                <c16:uniqueId val="{00000005-9326-4623-846A-27B31FB4A0E8}"/>
              </c:ext>
            </c:extLst>
          </c:dPt>
          <c:dLbls>
            <c:dLbl>
              <c:idx val="6"/>
              <c:delete val="1"/>
              <c:extLst>
                <c:ext xmlns:c15="http://schemas.microsoft.com/office/drawing/2012/chart" uri="{CE6537A1-D6FC-4f65-9D91-7224C49458BB}"/>
                <c:ext xmlns:c16="http://schemas.microsoft.com/office/drawing/2014/chart" uri="{C3380CC4-5D6E-409C-BE32-E72D297353CC}">
                  <c16:uniqueId val="{00000006-9326-4623-846A-27B31FB4A0E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rnd" cmpd="sng" algn="ctr">
                  <a:solidFill>
                    <a:schemeClr val="tx1">
                      <a:shade val="90000"/>
                    </a:schemeClr>
                  </a:solidFill>
                  <a:prstDash val="solid"/>
                  <a:round/>
                </a:ln>
                <a:effectLst/>
              </c:spPr>
            </c:leaderLines>
            <c:extLst>
              <c:ext xmlns:c15="http://schemas.microsoft.com/office/drawing/2012/chart" uri="{CE6537A1-D6FC-4f65-9D91-7224C49458BB}"/>
            </c:extLst>
          </c:dLbls>
          <c:cat>
            <c:strRef>
              <c:f>Лист1!$A$2:$A$7</c:f>
              <c:strCache>
                <c:ptCount val="6"/>
                <c:pt idx="0">
                  <c:v>Общегосударственные вопросы </c:v>
                </c:pt>
                <c:pt idx="1">
                  <c:v>Национальная оборона </c:v>
                </c:pt>
                <c:pt idx="2">
                  <c:v>Национальная безопасность и правоохранительная деятельность </c:v>
                </c:pt>
                <c:pt idx="3">
                  <c:v>Национальная экономика </c:v>
                </c:pt>
                <c:pt idx="4">
                  <c:v>Жилищно-коммунальное хозяйство </c:v>
                </c:pt>
                <c:pt idx="5">
                  <c:v>Культура, кинематография </c:v>
                </c:pt>
              </c:strCache>
            </c:strRef>
          </c:cat>
          <c:val>
            <c:numRef>
              <c:f>Лист1!$B$2:$B$7</c:f>
              <c:numCache>
                <c:formatCode>General</c:formatCode>
                <c:ptCount val="6"/>
                <c:pt idx="0">
                  <c:v>3219.7323299999998</c:v>
                </c:pt>
                <c:pt idx="1">
                  <c:v>111</c:v>
                </c:pt>
                <c:pt idx="2">
                  <c:v>8.9642199999999992</c:v>
                </c:pt>
                <c:pt idx="3">
                  <c:v>1832.05972</c:v>
                </c:pt>
                <c:pt idx="4">
                  <c:v>4731.77844</c:v>
                </c:pt>
                <c:pt idx="5">
                  <c:v>6</c:v>
                </c:pt>
              </c:numCache>
            </c:numRef>
          </c:val>
          <c:extLst>
            <c:ext xmlns:c16="http://schemas.microsoft.com/office/drawing/2014/chart" uri="{C3380CC4-5D6E-409C-BE32-E72D297353CC}">
              <c16:uniqueId val="{00000007-9326-4623-846A-27B31FB4A0E8}"/>
            </c:ext>
          </c:extLst>
        </c:ser>
        <c:dLbls>
          <c:showLegendKey val="0"/>
          <c:showVal val="0"/>
          <c:showCatName val="0"/>
          <c:showSerName val="0"/>
          <c:showPercent val="0"/>
          <c:showBubbleSize val="0"/>
          <c:showLeaderLines val="1"/>
        </c:dLbls>
      </c:pie3DChart>
      <c:spPr>
        <a:noFill/>
        <a:ln w="25398">
          <a:noFill/>
        </a:ln>
        <a:effectLst/>
      </c:spPr>
    </c:plotArea>
    <c:legend>
      <c:legendPos val="r"/>
      <c:layout>
        <c:manualLayout>
          <c:xMode val="edge"/>
          <c:yMode val="edge"/>
          <c:x val="2.895336559243183E-4"/>
          <c:y val="1.8637220663082524E-4"/>
          <c:w val="0.46913683260216649"/>
          <c:h val="0.9837011055209032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zero"/>
    <c:showDLblsOverMax val="0"/>
  </c:chart>
  <c:spPr>
    <a:solidFill>
      <a:schemeClr val="bg2">
        <a:lumMod val="90000"/>
      </a:schemeClr>
    </a:solidFill>
    <a:ln w="9525" cap="rnd" cmpd="sng" algn="ctr">
      <a:noFill/>
      <a:prstDash val="solid"/>
    </a:ln>
    <a:effectLst/>
  </c:spPr>
  <c:txPr>
    <a:bodyPr/>
    <a:lstStyle/>
    <a:p>
      <a:pPr>
        <a:defRPr sz="1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F4900F0-5826-4B6A-A72E-96F2765F39E9}" type="datetimeFigureOut">
              <a:rPr lang="ru-RU"/>
              <a:pPr>
                <a:defRPr/>
              </a:pPr>
              <a:t>14.05.2019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0E097E-7D96-4DE6-B42A-15B34CC5A40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191AB5-F76A-4B5C-A601-CF4731F31AA7}" type="slidenum">
              <a:rPr lang="ru-RU" altLang="ru-RU" smtClean="0">
                <a:latin typeface="Arial" panose="020B0604020202020204" pitchFamily="34" charset="0"/>
              </a:rPr>
              <a:pPr>
                <a:spcBef>
                  <a:spcPct val="0"/>
                </a:spcBef>
              </a:pPr>
              <a:t>1</a:t>
            </a:fld>
            <a:endParaRPr lang="ru-RU" altLang="ru-RU"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910D1-12E7-41C4-8D21-D987462AB1D9}" type="slidenum">
              <a:rPr lang="ru-RU" altLang="ru-RU" smtClean="0">
                <a:latin typeface="Arial" panose="020B0604020202020204" pitchFamily="34" charset="0"/>
              </a:rPr>
              <a:pPr>
                <a:spcBef>
                  <a:spcPct val="0"/>
                </a:spcBef>
              </a:pPr>
              <a:t>6</a:t>
            </a:fld>
            <a:endParaRPr lang="ru-RU" altLang="ru-RU"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4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A6CBF2-BC4F-40AA-8FFE-2FE9B79CD5AF}" type="slidenum">
              <a:rPr lang="ru-RU" altLang="ru-RU" smtClean="0">
                <a:latin typeface="Arial" panose="020B0604020202020204" pitchFamily="34" charset="0"/>
              </a:rPr>
              <a:pPr>
                <a:spcBef>
                  <a:spcPct val="0"/>
                </a:spcBef>
              </a:pPr>
              <a:t>8</a:t>
            </a:fld>
            <a:endParaRPr lang="ru-RU" altLang="ru-RU"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F0E097E-7D96-4DE6-B42A-15B34CC5A409}" type="slidenum">
              <a:rPr lang="ru-RU" altLang="ru-RU" smtClean="0"/>
              <a:pPr>
                <a:defRPr/>
              </a:pPr>
              <a:t>9</a:t>
            </a:fld>
            <a:endParaRPr lang="ru-RU" altLang="ru-RU"/>
          </a:p>
        </p:txBody>
      </p:sp>
    </p:spTree>
    <p:extLst>
      <p:ext uri="{BB962C8B-B14F-4D97-AF65-F5344CB8AC3E}">
        <p14:creationId xmlns:p14="http://schemas.microsoft.com/office/powerpoint/2010/main" val="271147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59195562-AFA5-4612-8838-D8AB7D20F7DB}"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28FC84D9-7E3E-4843-B954-1F5ABAEA6ADD}" type="slidenum">
              <a:rPr lang="ru-RU" altLang="ru-RU" smtClean="0"/>
              <a:pPr>
                <a:defRPr/>
              </a:pPr>
              <a:t>‹#›</a:t>
            </a:fld>
            <a:endParaRPr lang="ru-RU" altLang="ru-RU"/>
          </a:p>
        </p:txBody>
      </p:sp>
    </p:spTree>
    <p:extLst>
      <p:ext uri="{BB962C8B-B14F-4D97-AF65-F5344CB8AC3E}">
        <p14:creationId xmlns:p14="http://schemas.microsoft.com/office/powerpoint/2010/main" val="123867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9548A723-C08E-4B48-B140-13B196C79147}"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40E547A-8C6C-4BD0-9F42-D4E414C4B2F2}" type="slidenum">
              <a:rPr lang="ru-RU" altLang="ru-RU" smtClean="0"/>
              <a:pPr>
                <a:defRPr/>
              </a:pPr>
              <a:t>‹#›</a:t>
            </a:fld>
            <a:endParaRPr lang="ru-RU" altLang="ru-RU"/>
          </a:p>
        </p:txBody>
      </p:sp>
    </p:spTree>
    <p:extLst>
      <p:ext uri="{BB962C8B-B14F-4D97-AF65-F5344CB8AC3E}">
        <p14:creationId xmlns:p14="http://schemas.microsoft.com/office/powerpoint/2010/main" val="146232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9548A723-C08E-4B48-B140-13B196C79147}"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40E547A-8C6C-4BD0-9F42-D4E414C4B2F2}" type="slidenum">
              <a:rPr lang="ru-RU" altLang="ru-RU" smtClean="0"/>
              <a:pPr>
                <a:defRPr/>
              </a:pPr>
              <a:t>‹#›</a:t>
            </a:fld>
            <a:endParaRPr lang="ru-RU" alt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472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9548A723-C08E-4B48-B140-13B196C79147}"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40E547A-8C6C-4BD0-9F42-D4E414C4B2F2}" type="slidenum">
              <a:rPr lang="ru-RU" altLang="ru-RU" smtClean="0"/>
              <a:pPr>
                <a:defRPr/>
              </a:pPr>
              <a:t>‹#›</a:t>
            </a:fld>
            <a:endParaRPr lang="ru-RU" altLang="ru-RU"/>
          </a:p>
        </p:txBody>
      </p:sp>
    </p:spTree>
    <p:extLst>
      <p:ext uri="{BB962C8B-B14F-4D97-AF65-F5344CB8AC3E}">
        <p14:creationId xmlns:p14="http://schemas.microsoft.com/office/powerpoint/2010/main" val="246638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9548A723-C08E-4B48-B140-13B196C79147}"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40E547A-8C6C-4BD0-9F42-D4E414C4B2F2}" type="slidenum">
              <a:rPr lang="ru-RU" altLang="ru-RU" smtClean="0"/>
              <a:pPr>
                <a:defRPr/>
              </a:pPr>
              <a:t>‹#›</a:t>
            </a:fld>
            <a:endParaRPr lang="ru-RU" alt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473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fld id="{9548A723-C08E-4B48-B140-13B196C79147}"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40E547A-8C6C-4BD0-9F42-D4E414C4B2F2}" type="slidenum">
              <a:rPr lang="ru-RU" altLang="ru-RU" smtClean="0"/>
              <a:pPr>
                <a:defRPr/>
              </a:pPr>
              <a:t>‹#›</a:t>
            </a:fld>
            <a:endParaRPr lang="ru-RU" altLang="ru-RU"/>
          </a:p>
        </p:txBody>
      </p:sp>
    </p:spTree>
    <p:extLst>
      <p:ext uri="{BB962C8B-B14F-4D97-AF65-F5344CB8AC3E}">
        <p14:creationId xmlns:p14="http://schemas.microsoft.com/office/powerpoint/2010/main" val="48389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6F12FB6-EF2A-43F2-9BF2-BE356A155F67}"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9D57DFC-31F4-44CD-A760-32EAE8271A08}" type="slidenum">
              <a:rPr lang="ru-RU" altLang="ru-RU" smtClean="0"/>
              <a:pPr>
                <a:defRPr/>
              </a:pPr>
              <a:t>‹#›</a:t>
            </a:fld>
            <a:endParaRPr lang="ru-RU" altLang="ru-RU"/>
          </a:p>
        </p:txBody>
      </p:sp>
    </p:spTree>
    <p:extLst>
      <p:ext uri="{BB962C8B-B14F-4D97-AF65-F5344CB8AC3E}">
        <p14:creationId xmlns:p14="http://schemas.microsoft.com/office/powerpoint/2010/main" val="11200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A7EC03B-3FBB-4304-8AFF-E9DA8BDA8660}"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DDA7A52-8AA6-47D7-BB96-6F77AE102C75}" type="slidenum">
              <a:rPr lang="ru-RU" altLang="ru-RU" smtClean="0"/>
              <a:pPr>
                <a:defRPr/>
              </a:pPr>
              <a:t>‹#›</a:t>
            </a:fld>
            <a:endParaRPr lang="ru-RU" altLang="ru-RU"/>
          </a:p>
        </p:txBody>
      </p:sp>
    </p:spTree>
    <p:extLst>
      <p:ext uri="{BB962C8B-B14F-4D97-AF65-F5344CB8AC3E}">
        <p14:creationId xmlns:p14="http://schemas.microsoft.com/office/powerpoint/2010/main" val="41286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5F893A1-FC29-48B4-84B7-CDCB0E33ABDB}"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CA8F35E-8CB7-4E39-9028-35CE89589BE2}" type="slidenum">
              <a:rPr lang="ru-RU" altLang="ru-RU" smtClean="0"/>
              <a:pPr>
                <a:defRPr/>
              </a:pPr>
              <a:t>‹#›</a:t>
            </a:fld>
            <a:endParaRPr lang="ru-RU" altLang="ru-RU"/>
          </a:p>
        </p:txBody>
      </p:sp>
    </p:spTree>
    <p:extLst>
      <p:ext uri="{BB962C8B-B14F-4D97-AF65-F5344CB8AC3E}">
        <p14:creationId xmlns:p14="http://schemas.microsoft.com/office/powerpoint/2010/main" val="17089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F7CB606-557F-42A6-A589-0DE30C2EF035}" type="datetimeFigureOut">
              <a:rPr lang="ru-RU" smtClean="0"/>
              <a:pPr>
                <a:defRPr/>
              </a:pPr>
              <a:t>14.05.2019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8FC887F-342D-48BD-9DDA-E74162559134}" type="slidenum">
              <a:rPr lang="ru-RU" altLang="ru-RU" smtClean="0"/>
              <a:pPr>
                <a:defRPr/>
              </a:pPr>
              <a:t>‹#›</a:t>
            </a:fld>
            <a:endParaRPr lang="ru-RU" altLang="ru-RU"/>
          </a:p>
        </p:txBody>
      </p:sp>
    </p:spTree>
    <p:extLst>
      <p:ext uri="{BB962C8B-B14F-4D97-AF65-F5344CB8AC3E}">
        <p14:creationId xmlns:p14="http://schemas.microsoft.com/office/powerpoint/2010/main" val="37297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747D619E-8642-4A28-8990-8FE67670CADE}"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9425B1AD-3402-4BAC-B2A5-B3C8B95DF030}" type="slidenum">
              <a:rPr lang="ru-RU" altLang="ru-RU" smtClean="0"/>
              <a:pPr>
                <a:defRPr/>
              </a:pPr>
              <a:t>‹#›</a:t>
            </a:fld>
            <a:endParaRPr lang="ru-RU" altLang="ru-RU"/>
          </a:p>
        </p:txBody>
      </p:sp>
    </p:spTree>
    <p:extLst>
      <p:ext uri="{BB962C8B-B14F-4D97-AF65-F5344CB8AC3E}">
        <p14:creationId xmlns:p14="http://schemas.microsoft.com/office/powerpoint/2010/main" val="83597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25B581D0-DA99-45F4-A4AE-F18141EC92AE}" type="datetimeFigureOut">
              <a:rPr lang="ru-RU" smtClean="0"/>
              <a:pPr>
                <a:defRPr/>
              </a:pPr>
              <a:t>14.05.2019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D083CC8E-94D8-4AA4-A730-7849D3B4D7B3}" type="slidenum">
              <a:rPr lang="ru-RU" altLang="ru-RU" smtClean="0"/>
              <a:pPr>
                <a:defRPr/>
              </a:pPr>
              <a:t>‹#›</a:t>
            </a:fld>
            <a:endParaRPr lang="ru-RU" altLang="ru-RU"/>
          </a:p>
        </p:txBody>
      </p:sp>
    </p:spTree>
    <p:extLst>
      <p:ext uri="{BB962C8B-B14F-4D97-AF65-F5344CB8AC3E}">
        <p14:creationId xmlns:p14="http://schemas.microsoft.com/office/powerpoint/2010/main" val="30886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DEC79B3-DED9-4E18-A82D-4F1EDEFB007B}" type="datetimeFigureOut">
              <a:rPr lang="ru-RU" smtClean="0"/>
              <a:pPr>
                <a:defRPr/>
              </a:pPr>
              <a:t>14.05.2019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CE216D0-0A11-4D8B-915A-05EFF29D9160}" type="slidenum">
              <a:rPr lang="ru-RU" altLang="ru-RU" smtClean="0"/>
              <a:pPr>
                <a:defRPr/>
              </a:pPr>
              <a:t>‹#›</a:t>
            </a:fld>
            <a:endParaRPr lang="ru-RU" altLang="ru-RU"/>
          </a:p>
        </p:txBody>
      </p:sp>
    </p:spTree>
    <p:extLst>
      <p:ext uri="{BB962C8B-B14F-4D97-AF65-F5344CB8AC3E}">
        <p14:creationId xmlns:p14="http://schemas.microsoft.com/office/powerpoint/2010/main" val="15191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60AA1E9-FABB-49AC-BA03-4FCB4FB0D9A5}" type="datetimeFigureOut">
              <a:rPr lang="ru-RU" smtClean="0"/>
              <a:pPr>
                <a:defRPr/>
              </a:pPr>
              <a:t>14.05.2019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B69B7F5E-7441-44EE-8C96-9FB4F6D39094}" type="slidenum">
              <a:rPr lang="ru-RU" altLang="ru-RU" smtClean="0"/>
              <a:pPr>
                <a:defRPr/>
              </a:pPr>
              <a:t>‹#›</a:t>
            </a:fld>
            <a:endParaRPr lang="ru-RU" altLang="ru-RU"/>
          </a:p>
        </p:txBody>
      </p:sp>
    </p:spTree>
    <p:extLst>
      <p:ext uri="{BB962C8B-B14F-4D97-AF65-F5344CB8AC3E}">
        <p14:creationId xmlns:p14="http://schemas.microsoft.com/office/powerpoint/2010/main" val="387917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020CBA2-5CF9-4FCA-B426-9B7B8A319869}"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F50308F-D0F4-40B2-95A6-B08C4C9544D8}" type="slidenum">
              <a:rPr lang="ru-RU" altLang="ru-RU" smtClean="0"/>
              <a:pPr>
                <a:defRPr/>
              </a:pPr>
              <a:t>‹#›</a:t>
            </a:fld>
            <a:endParaRPr lang="ru-RU" altLang="ru-RU"/>
          </a:p>
        </p:txBody>
      </p:sp>
    </p:spTree>
    <p:extLst>
      <p:ext uri="{BB962C8B-B14F-4D97-AF65-F5344CB8AC3E}">
        <p14:creationId xmlns:p14="http://schemas.microsoft.com/office/powerpoint/2010/main" val="119751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5CB4D750-DC4C-400E-B0B3-D5499E6DA12E}" type="datetimeFigureOut">
              <a:rPr lang="ru-RU" smtClean="0"/>
              <a:pPr>
                <a:defRPr/>
              </a:pPr>
              <a:t>14.05.2019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F1AF1CA0-D029-4625-AF17-B23CC2965AE7}" type="slidenum">
              <a:rPr lang="ru-RU" altLang="ru-RU" smtClean="0"/>
              <a:pPr>
                <a:defRPr/>
              </a:pPr>
              <a:t>‹#›</a:t>
            </a:fld>
            <a:endParaRPr lang="ru-RU" altLang="ru-RU"/>
          </a:p>
        </p:txBody>
      </p:sp>
    </p:spTree>
    <p:extLst>
      <p:ext uri="{BB962C8B-B14F-4D97-AF65-F5344CB8AC3E}">
        <p14:creationId xmlns:p14="http://schemas.microsoft.com/office/powerpoint/2010/main" val="397952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548A723-C08E-4B48-B140-13B196C79147}" type="datetimeFigureOut">
              <a:rPr lang="ru-RU" smtClean="0"/>
              <a:pPr>
                <a:defRPr/>
              </a:pPr>
              <a:t>14.05.2019</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340E547A-8C6C-4BD0-9F42-D4E414C4B2F2}" type="slidenum">
              <a:rPr lang="ru-RU" altLang="ru-RU" smtClean="0"/>
              <a:pPr>
                <a:defRPr/>
              </a:pPr>
              <a:t>‹#›</a:t>
            </a:fld>
            <a:endParaRPr lang="ru-RU" altLang="ru-RU"/>
          </a:p>
        </p:txBody>
      </p:sp>
    </p:spTree>
    <p:extLst>
      <p:ext uri="{BB962C8B-B14F-4D97-AF65-F5344CB8AC3E}">
        <p14:creationId xmlns:p14="http://schemas.microsoft.com/office/powerpoint/2010/main" val="209270416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64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899592" y="1052736"/>
            <a:ext cx="7849442" cy="4896544"/>
          </a:xfrm>
          <a:blipFill dpi="0" rotWithShape="1">
            <a:blip r:embed="rId3" cstate="print"/>
            <a:srcRect/>
            <a:stretch>
              <a:fillRect/>
            </a:stretch>
          </a:blipFill>
        </p:spPr>
        <p:txBody>
          <a:bodyPr anchor="ctr" anchorCtr="0">
            <a:normAutofit fontScale="90000"/>
          </a:bodyPr>
          <a:lstStyle/>
          <a:p>
            <a:pPr algn="ctr">
              <a:defRPr/>
            </a:pPr>
            <a:r>
              <a:rPr lang="ru-RU" sz="2700" i="1" cap="none" dirty="0" smtClean="0">
                <a:solidFill>
                  <a:schemeClr val="bg1"/>
                </a:solidFill>
                <a:effectLst/>
                <a:latin typeface="Arial" panose="020B0604020202020204" pitchFamily="34" charset="0"/>
                <a:cs typeface="Arial" panose="020B0604020202020204" pitchFamily="34" charset="0"/>
              </a:rPr>
              <a:t> </a:t>
            </a:r>
            <a:br>
              <a:rPr lang="ru-RU" sz="2700" i="1" cap="none" dirty="0" smtClean="0">
                <a:solidFill>
                  <a:schemeClr val="bg1"/>
                </a:solidFill>
                <a:effectLst/>
                <a:latin typeface="Arial" panose="020B0604020202020204" pitchFamily="34" charset="0"/>
                <a:cs typeface="Arial" panose="020B0604020202020204" pitchFamily="34" charset="0"/>
              </a:rPr>
            </a:br>
            <a:r>
              <a:rPr lang="ru-RU" sz="2700" i="1" cap="none" dirty="0">
                <a:solidFill>
                  <a:schemeClr val="bg1"/>
                </a:solidFill>
                <a:latin typeface="Arial" panose="020B0604020202020204" pitchFamily="34" charset="0"/>
                <a:cs typeface="Arial" panose="020B0604020202020204" pitchFamily="34" charset="0"/>
              </a:rPr>
              <a:t/>
            </a:r>
            <a:br>
              <a:rPr lang="ru-RU" sz="2700" i="1" cap="none" dirty="0">
                <a:solidFill>
                  <a:schemeClr val="bg1"/>
                </a:solidFill>
                <a:latin typeface="Arial" panose="020B0604020202020204" pitchFamily="34" charset="0"/>
                <a:cs typeface="Arial" panose="020B0604020202020204" pitchFamily="34" charset="0"/>
              </a:rPr>
            </a:br>
            <a:r>
              <a:rPr lang="ru-RU" sz="2700" i="1" cap="none" dirty="0" smtClean="0">
                <a:solidFill>
                  <a:schemeClr val="bg1"/>
                </a:solidFill>
                <a:latin typeface="Arial" panose="020B0604020202020204" pitchFamily="34" charset="0"/>
                <a:cs typeface="Arial" panose="020B0604020202020204" pitchFamily="34" charset="0"/>
              </a:rPr>
              <a:t/>
            </a:r>
            <a:br>
              <a:rPr lang="ru-RU" sz="2700" i="1" cap="none" dirty="0" smtClean="0">
                <a:solidFill>
                  <a:schemeClr val="bg1"/>
                </a:solidFill>
                <a:latin typeface="Arial" panose="020B0604020202020204" pitchFamily="34" charset="0"/>
                <a:cs typeface="Arial" panose="020B0604020202020204" pitchFamily="34" charset="0"/>
              </a:rPr>
            </a:br>
            <a:r>
              <a:rPr lang="ru-RU" sz="2700" i="1" cap="none" dirty="0">
                <a:solidFill>
                  <a:schemeClr val="bg1"/>
                </a:solidFill>
                <a:latin typeface="Arial" panose="020B0604020202020204" pitchFamily="34" charset="0"/>
                <a:cs typeface="Arial" panose="020B0604020202020204" pitchFamily="34" charset="0"/>
              </a:rPr>
              <a:t/>
            </a:r>
            <a:br>
              <a:rPr lang="ru-RU" sz="2700" i="1" cap="none" dirty="0">
                <a:solidFill>
                  <a:schemeClr val="bg1"/>
                </a:solidFill>
                <a:latin typeface="Arial" panose="020B0604020202020204" pitchFamily="34" charset="0"/>
                <a:cs typeface="Arial" panose="020B0604020202020204" pitchFamily="34" charset="0"/>
              </a:rPr>
            </a:br>
            <a:r>
              <a:rPr lang="ru-RU" sz="2700" i="1" cap="none" dirty="0" smtClean="0">
                <a:solidFill>
                  <a:schemeClr val="bg1"/>
                </a:solidFill>
                <a:latin typeface="Arial" panose="020B0604020202020204" pitchFamily="34" charset="0"/>
                <a:cs typeface="Arial" panose="020B0604020202020204" pitchFamily="34" charset="0"/>
              </a:rPr>
              <a:t/>
            </a:r>
            <a:br>
              <a:rPr lang="ru-RU" sz="2700" i="1" cap="none" dirty="0" smtClean="0">
                <a:solidFill>
                  <a:schemeClr val="bg1"/>
                </a:solidFill>
                <a:latin typeface="Arial" panose="020B0604020202020204" pitchFamily="34" charset="0"/>
                <a:cs typeface="Arial" panose="020B0604020202020204" pitchFamily="34" charset="0"/>
              </a:rPr>
            </a:br>
            <a:r>
              <a:rPr lang="ru-RU" sz="2700" i="1" cap="none" dirty="0">
                <a:solidFill>
                  <a:schemeClr val="bg1"/>
                </a:solidFill>
                <a:latin typeface="Arial" panose="020B0604020202020204" pitchFamily="34" charset="0"/>
                <a:cs typeface="Arial" panose="020B0604020202020204" pitchFamily="34" charset="0"/>
              </a:rPr>
              <a:t/>
            </a:r>
            <a:br>
              <a:rPr lang="ru-RU" sz="2700" i="1" cap="none" dirty="0">
                <a:solidFill>
                  <a:schemeClr val="bg1"/>
                </a:solidFill>
                <a:latin typeface="Arial" panose="020B0604020202020204" pitchFamily="34" charset="0"/>
                <a:cs typeface="Arial" panose="020B0604020202020204" pitchFamily="34" charset="0"/>
              </a:rPr>
            </a:br>
            <a:r>
              <a:rPr lang="ru-RU" sz="2700" i="1" cap="none" dirty="0" smtClean="0">
                <a:solidFill>
                  <a:schemeClr val="bg1"/>
                </a:solidFill>
                <a:latin typeface="Arial" panose="020B0604020202020204" pitchFamily="34" charset="0"/>
                <a:cs typeface="Arial" panose="020B0604020202020204" pitchFamily="34" charset="0"/>
              </a:rPr>
              <a:t/>
            </a:r>
            <a:br>
              <a:rPr lang="ru-RU" sz="2700" i="1" cap="none" dirty="0" smtClean="0">
                <a:solidFill>
                  <a:schemeClr val="bg1"/>
                </a:solidFill>
                <a:latin typeface="Arial" panose="020B0604020202020204" pitchFamily="34" charset="0"/>
                <a:cs typeface="Arial" panose="020B0604020202020204" pitchFamily="34" charset="0"/>
              </a:rPr>
            </a:br>
            <a:r>
              <a:rPr lang="ru-RU" sz="2700" i="1" cap="none" dirty="0" smtClean="0">
                <a:solidFill>
                  <a:schemeClr val="bg1"/>
                </a:solidFill>
                <a:latin typeface="Arial" panose="020B0604020202020204" pitchFamily="34" charset="0"/>
                <a:cs typeface="Arial" panose="020B0604020202020204" pitchFamily="34" charset="0"/>
              </a:rPr>
              <a:t/>
            </a:r>
            <a:br>
              <a:rPr lang="ru-RU" sz="2700" i="1" cap="none"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a:solidFill>
                  <a:schemeClr val="tx1"/>
                </a:solidFill>
                <a:latin typeface="Arial" panose="020B0604020202020204" pitchFamily="34" charset="0"/>
                <a:cs typeface="Arial" panose="020B0604020202020204" pitchFamily="34" charset="0"/>
              </a:rPr>
              <a:t>ПРОЕКТ ОТЧЕТА ОБ ИСПОЛНЕНИИ БЮДЖЕТА </a:t>
            </a:r>
            <a:br>
              <a:rPr lang="ru-RU" sz="2700" i="1" dirty="0">
                <a:solidFill>
                  <a:schemeClr val="tx1"/>
                </a:solidFill>
                <a:latin typeface="Arial" panose="020B0604020202020204" pitchFamily="34" charset="0"/>
                <a:cs typeface="Arial" panose="020B0604020202020204" pitchFamily="34" charset="0"/>
              </a:rPr>
            </a:br>
            <a:r>
              <a:rPr lang="ru-RU" sz="2700" i="1" dirty="0">
                <a:solidFill>
                  <a:schemeClr val="tx1"/>
                </a:solidFill>
                <a:latin typeface="Arial" panose="020B0604020202020204" pitchFamily="34" charset="0"/>
                <a:cs typeface="Arial" panose="020B0604020202020204" pitchFamily="34" charset="0"/>
              </a:rPr>
              <a:t>КУБИТЕТСКОГО СЕЛЬСКОГО   ПОСЕЛЕНИЯ</a:t>
            </a: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smtClean="0">
                <a:solidFill>
                  <a:schemeClr val="tx1"/>
                </a:solidFill>
                <a:latin typeface="Arial" panose="020B0604020202020204" pitchFamily="34" charset="0"/>
                <a:cs typeface="Arial" panose="020B0604020202020204" pitchFamily="34" charset="0"/>
              </a:rPr>
              <a:t/>
            </a:r>
            <a:br>
              <a:rPr lang="ru-RU" sz="2700" i="1" dirty="0" smtClean="0">
                <a:solidFill>
                  <a:schemeClr val="tx1"/>
                </a:solidFill>
                <a:latin typeface="Arial" panose="020B0604020202020204" pitchFamily="34" charset="0"/>
                <a:cs typeface="Arial" panose="020B0604020202020204" pitchFamily="34" charset="0"/>
              </a:rPr>
            </a:br>
            <a:r>
              <a:rPr lang="ru-RU" sz="2700" i="1" dirty="0" smtClean="0">
                <a:solidFill>
                  <a:schemeClr val="tx1"/>
                </a:solidFill>
                <a:latin typeface="Arial" panose="020B0604020202020204" pitchFamily="34" charset="0"/>
                <a:cs typeface="Arial" panose="020B0604020202020204" pitchFamily="34" charset="0"/>
              </a:rPr>
              <a:t>ЗА </a:t>
            </a:r>
            <a:r>
              <a:rPr lang="ru-RU" sz="2700" i="1" dirty="0">
                <a:solidFill>
                  <a:schemeClr val="tx1"/>
                </a:solidFill>
                <a:latin typeface="Arial" panose="020B0604020202020204" pitchFamily="34" charset="0"/>
                <a:cs typeface="Arial" panose="020B0604020202020204" pitchFamily="34" charset="0"/>
              </a:rPr>
              <a:t>2018 ГОД</a:t>
            </a:r>
            <a:br>
              <a:rPr lang="ru-RU" sz="2700" i="1" dirty="0">
                <a:solidFill>
                  <a:schemeClr val="tx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dirty="0" smtClean="0">
                <a:solidFill>
                  <a:schemeClr val="bg1"/>
                </a:solidFill>
                <a:latin typeface="Arial" panose="020B0604020202020204" pitchFamily="34" charset="0"/>
                <a:cs typeface="Arial" panose="020B0604020202020204" pitchFamily="34" charset="0"/>
              </a:rPr>
              <a:t/>
            </a:r>
            <a:br>
              <a:rPr lang="ru-RU" sz="2700" i="1" dirty="0" smtClean="0">
                <a:solidFill>
                  <a:schemeClr val="bg1"/>
                </a:solidFill>
                <a:latin typeface="Arial" panose="020B0604020202020204" pitchFamily="34" charset="0"/>
                <a:cs typeface="Arial" panose="020B0604020202020204" pitchFamily="34" charset="0"/>
              </a:rPr>
            </a:br>
            <a:r>
              <a:rPr lang="ru-RU" sz="2700" i="1" dirty="0">
                <a:solidFill>
                  <a:schemeClr val="bg1"/>
                </a:solidFill>
                <a:latin typeface="Arial" panose="020B0604020202020204" pitchFamily="34" charset="0"/>
                <a:cs typeface="Arial" panose="020B0604020202020204" pitchFamily="34" charset="0"/>
              </a:rPr>
              <a:t/>
            </a:r>
            <a:br>
              <a:rPr lang="ru-RU" sz="2700" i="1" dirty="0">
                <a:solidFill>
                  <a:schemeClr val="bg1"/>
                </a:solidFill>
                <a:latin typeface="Arial" panose="020B0604020202020204" pitchFamily="34" charset="0"/>
                <a:cs typeface="Arial" panose="020B0604020202020204" pitchFamily="34" charset="0"/>
              </a:rPr>
            </a:br>
            <a:r>
              <a:rPr lang="ru-RU" sz="2700" i="1" cap="none" dirty="0" smtClean="0">
                <a:solidFill>
                  <a:schemeClr val="accent1">
                    <a:lumMod val="75000"/>
                  </a:schemeClr>
                </a:solidFill>
                <a:effectLst/>
                <a:latin typeface="Arial" panose="020B0604020202020204" pitchFamily="34" charset="0"/>
                <a:cs typeface="Arial" panose="020B0604020202020204" pitchFamily="34" charset="0"/>
              </a:rPr>
              <a:t> </a:t>
            </a:r>
            <a:r>
              <a:rPr lang="ru-RU" sz="1200" i="1" dirty="0" smtClean="0">
                <a:solidFill>
                  <a:schemeClr val="accent1">
                    <a:lumMod val="75000"/>
                  </a:schemeClr>
                </a:solidFill>
                <a:effectLst/>
              </a:rPr>
              <a:t/>
            </a:r>
            <a:br>
              <a:rPr lang="ru-RU" sz="1200" i="1" dirty="0" smtClean="0">
                <a:solidFill>
                  <a:schemeClr val="accent1">
                    <a:lumMod val="75000"/>
                  </a:schemeClr>
                </a:solidFill>
                <a:effectLst/>
              </a:rPr>
            </a:br>
            <a:r>
              <a:rPr lang="ru-RU" sz="1300" i="1" dirty="0">
                <a:solidFill>
                  <a:schemeClr val="accent1">
                    <a:lumMod val="75000"/>
                  </a:schemeClr>
                </a:solidFill>
              </a:rPr>
              <a:t/>
            </a:r>
            <a:br>
              <a:rPr lang="ru-RU" sz="1300" i="1" dirty="0">
                <a:solidFill>
                  <a:schemeClr val="accent1">
                    <a:lumMod val="75000"/>
                  </a:schemeClr>
                </a:solidFill>
              </a:rPr>
            </a:br>
            <a:r>
              <a:rPr lang="ru-RU" sz="1300" i="1" dirty="0" smtClean="0">
                <a:solidFill>
                  <a:schemeClr val="accent1">
                    <a:lumMod val="75000"/>
                  </a:schemeClr>
                </a:solidFill>
              </a:rPr>
              <a:t/>
            </a:r>
            <a:br>
              <a:rPr lang="ru-RU" sz="1300" i="1" dirty="0" smtClean="0">
                <a:solidFill>
                  <a:schemeClr val="accent1">
                    <a:lumMod val="75000"/>
                  </a:schemeClr>
                </a:solidFill>
              </a:rPr>
            </a:br>
            <a:r>
              <a:rPr lang="ru-RU" sz="1400" i="1" dirty="0">
                <a:solidFill>
                  <a:schemeClr val="tx1"/>
                </a:solidFill>
                <a:latin typeface="Arial" panose="020B0604020202020204" pitchFamily="34" charset="0"/>
                <a:cs typeface="Arial" panose="020B0604020202020204" pitchFamily="34" charset="0"/>
              </a:rPr>
              <a:t>ПОДГОТОВЛЕН НА ОСНОВАНИИ ПРОЕКТА РЕШЕНИЯ СОВЕТА НАРОДНЫХ ДЕПУТАТОВ</a:t>
            </a:r>
            <a:br>
              <a:rPr lang="ru-RU" sz="1400" i="1" dirty="0">
                <a:solidFill>
                  <a:schemeClr val="tx1"/>
                </a:solidFill>
                <a:latin typeface="Arial" panose="020B0604020202020204" pitchFamily="34" charset="0"/>
                <a:cs typeface="Arial" panose="020B0604020202020204" pitchFamily="34" charset="0"/>
              </a:rPr>
            </a:br>
            <a:r>
              <a:rPr lang="ru-RU" sz="1400" i="1" dirty="0">
                <a:solidFill>
                  <a:schemeClr val="tx1"/>
                </a:solidFill>
                <a:latin typeface="Arial" panose="020B0604020202020204" pitchFamily="34" charset="0"/>
                <a:cs typeface="Arial" panose="020B0604020202020204" pitchFamily="34" charset="0"/>
              </a:rPr>
              <a:t> КУБИТЕТСКОГО СЕЛЬСКОГО ПОСЕЛЕНИЯ  «ОБ ИСПОЛНЕНИИ БЮДЖЕТА </a:t>
            </a:r>
            <a:br>
              <a:rPr lang="ru-RU" sz="1400" i="1" dirty="0">
                <a:solidFill>
                  <a:schemeClr val="tx1"/>
                </a:solidFill>
                <a:latin typeface="Arial" panose="020B0604020202020204" pitchFamily="34" charset="0"/>
                <a:cs typeface="Arial" panose="020B0604020202020204" pitchFamily="34" charset="0"/>
              </a:rPr>
            </a:br>
            <a:r>
              <a:rPr lang="ru-RU" sz="1400" i="1" dirty="0">
                <a:solidFill>
                  <a:schemeClr val="tx1"/>
                </a:solidFill>
                <a:latin typeface="Arial" panose="020B0604020202020204" pitchFamily="34" charset="0"/>
                <a:cs typeface="Arial" panose="020B0604020202020204" pitchFamily="34" charset="0"/>
              </a:rPr>
              <a:t>КУБИТЕТСКОГО СЕЛЬСКОГО   ПОСЕЛЕНИЯ   ЗА 2018 ГОД»</a:t>
            </a:r>
            <a:r>
              <a:rPr lang="ru-RU" sz="1400" i="1" dirty="0">
                <a:solidFill>
                  <a:schemeClr val="tx1"/>
                </a:solidFill>
              </a:rPr>
              <a:t/>
            </a:r>
            <a:br>
              <a:rPr lang="ru-RU" sz="1400" i="1" dirty="0">
                <a:solidFill>
                  <a:schemeClr val="tx1"/>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a:solidFill>
                  <a:srgbClr val="003300"/>
                </a:solidFill>
              </a:rPr>
              <a:t/>
            </a:r>
            <a:br>
              <a:rPr lang="ru-RU" sz="1300" i="1" dirty="0">
                <a:solidFill>
                  <a:srgbClr val="003300"/>
                </a:solidFill>
              </a:rPr>
            </a:br>
            <a:r>
              <a:rPr lang="ru-RU" sz="1300" i="1" dirty="0" smtClean="0">
                <a:solidFill>
                  <a:srgbClr val="003300"/>
                </a:solidFill>
              </a:rPr>
              <a:t/>
            </a:r>
            <a:br>
              <a:rPr lang="ru-RU" sz="1300" i="1" dirty="0" smtClean="0">
                <a:solidFill>
                  <a:srgbClr val="003300"/>
                </a:solidFill>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rgbClr val="003300"/>
                </a:solidFill>
                <a:effectLst/>
              </a:rPr>
              <a:t/>
            </a:r>
            <a:br>
              <a:rPr lang="ru-RU" sz="1300" i="1" dirty="0" smtClean="0">
                <a:solidFill>
                  <a:srgbClr val="003300"/>
                </a:solidFill>
                <a:effectLst/>
              </a:rPr>
            </a:br>
            <a:r>
              <a:rPr lang="ru-RU" sz="1300" i="1" dirty="0" smtClean="0">
                <a:solidFill>
                  <a:schemeClr val="bg1"/>
                </a:solidFill>
                <a:effectLst/>
              </a:rPr>
              <a:t/>
            </a:r>
            <a:br>
              <a:rPr lang="ru-RU" sz="1300" i="1" dirty="0" smtClean="0">
                <a:solidFill>
                  <a:schemeClr val="bg1"/>
                </a:solidFill>
                <a:effectLst/>
              </a:rPr>
            </a:br>
            <a:r>
              <a:rPr lang="ru-RU" sz="1300" i="1" dirty="0" smtClean="0">
                <a:solidFill>
                  <a:schemeClr val="bg1"/>
                </a:solidFill>
                <a:effectLst/>
              </a:rPr>
              <a:t/>
            </a:r>
            <a:br>
              <a:rPr lang="ru-RU" sz="1300" i="1" dirty="0" smtClean="0">
                <a:solidFill>
                  <a:schemeClr val="bg1"/>
                </a:solidFill>
                <a:effectLst/>
              </a:rPr>
            </a:br>
            <a:r>
              <a:rPr lang="ru-RU" sz="1600" i="1" dirty="0" smtClean="0">
                <a:solidFill>
                  <a:schemeClr val="bg1"/>
                </a:solidFill>
                <a:effectLst/>
              </a:rPr>
              <a:t/>
            </a:r>
            <a:br>
              <a:rPr lang="ru-RU" sz="1600" i="1" dirty="0" smtClean="0">
                <a:solidFill>
                  <a:schemeClr val="bg1"/>
                </a:solidFill>
                <a:effectLst/>
              </a:rPr>
            </a:br>
            <a:endParaRPr lang="ru-RU" altLang="ru-RU" sz="2400" i="1" dirty="0" smtClean="0">
              <a:solidFill>
                <a:schemeClr val="bg1"/>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04" y="1120114"/>
            <a:ext cx="7633418" cy="47617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49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5" y="332656"/>
            <a:ext cx="6912769" cy="72008"/>
          </a:xfrm>
        </p:spPr>
        <p:txBody>
          <a:bodyPr>
            <a:noAutofit/>
          </a:bodyPr>
          <a:lstStyle/>
          <a:p>
            <a:endParaRPr lang="ru-RU" sz="1800"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92717971"/>
              </p:ext>
            </p:extLst>
          </p:nvPr>
        </p:nvGraphicFramePr>
        <p:xfrm>
          <a:off x="1259631" y="1830408"/>
          <a:ext cx="7704855" cy="4363636"/>
        </p:xfrm>
        <a:graphic>
          <a:graphicData uri="http://schemas.openxmlformats.org/drawingml/2006/table">
            <a:tbl>
              <a:tblPr firstRow="1" bandRow="1">
                <a:tableStyleId>{21E4AEA4-8DFA-4A89-87EB-49C32662AFE0}</a:tableStyleId>
              </a:tblPr>
              <a:tblGrid>
                <a:gridCol w="577735">
                  <a:extLst>
                    <a:ext uri="{9D8B030D-6E8A-4147-A177-3AD203B41FA5}">
                      <a16:colId xmlns:a16="http://schemas.microsoft.com/office/drawing/2014/main" val="375177548"/>
                    </a:ext>
                  </a:extLst>
                </a:gridCol>
                <a:gridCol w="3698034">
                  <a:extLst>
                    <a:ext uri="{9D8B030D-6E8A-4147-A177-3AD203B41FA5}">
                      <a16:colId xmlns:a16="http://schemas.microsoft.com/office/drawing/2014/main" val="918028535"/>
                    </a:ext>
                  </a:extLst>
                </a:gridCol>
                <a:gridCol w="1748162">
                  <a:extLst>
                    <a:ext uri="{9D8B030D-6E8A-4147-A177-3AD203B41FA5}">
                      <a16:colId xmlns:a16="http://schemas.microsoft.com/office/drawing/2014/main" val="1954415578"/>
                    </a:ext>
                  </a:extLst>
                </a:gridCol>
                <a:gridCol w="1680924">
                  <a:extLst>
                    <a:ext uri="{9D8B030D-6E8A-4147-A177-3AD203B41FA5}">
                      <a16:colId xmlns:a16="http://schemas.microsoft.com/office/drawing/2014/main" val="276506296"/>
                    </a:ext>
                  </a:extLst>
                </a:gridCol>
              </a:tblGrid>
              <a:tr h="888916">
                <a:tc>
                  <a:txBody>
                    <a:bodyPr/>
                    <a:lstStyle/>
                    <a:p>
                      <a:pPr algn="ctr"/>
                      <a:r>
                        <a:rPr lang="ru-RU" sz="1600" b="1" dirty="0" smtClean="0">
                          <a:solidFill>
                            <a:schemeClr val="bg2">
                              <a:lumMod val="25000"/>
                            </a:schemeClr>
                          </a:solidFill>
                        </a:rPr>
                        <a:t>№</a:t>
                      </a:r>
                    </a:p>
                    <a:p>
                      <a:pPr algn="ctr"/>
                      <a:r>
                        <a:rPr lang="ru-RU" sz="1600" b="1" dirty="0" smtClean="0">
                          <a:solidFill>
                            <a:schemeClr val="bg2">
                              <a:lumMod val="25000"/>
                            </a:schemeClr>
                          </a:solidFill>
                        </a:rPr>
                        <a:t>п/п</a:t>
                      </a:r>
                      <a:endParaRPr lang="ru-RU" sz="1600" b="1" dirty="0">
                        <a:solidFill>
                          <a:schemeClr val="bg2">
                            <a:lumMod val="25000"/>
                          </a:schemeClr>
                        </a:solidFill>
                      </a:endParaRPr>
                    </a:p>
                  </a:txBody>
                  <a:tcPr>
                    <a:solidFill>
                      <a:schemeClr val="bg2">
                        <a:lumMod val="90000"/>
                      </a:schemeClr>
                    </a:solidFill>
                  </a:tcPr>
                </a:tc>
                <a:tc>
                  <a:txBody>
                    <a:bodyPr/>
                    <a:lstStyle/>
                    <a:p>
                      <a:pPr algn="ctr"/>
                      <a:r>
                        <a:rPr lang="ru-RU" dirty="0" smtClean="0">
                          <a:solidFill>
                            <a:schemeClr val="bg2">
                              <a:lumMod val="25000"/>
                            </a:schemeClr>
                          </a:solidFill>
                        </a:rPr>
                        <a:t>Наименование программы</a:t>
                      </a:r>
                      <a:endParaRPr lang="ru-RU" dirty="0">
                        <a:solidFill>
                          <a:schemeClr val="bg2">
                            <a:lumMod val="25000"/>
                          </a:schemeClr>
                        </a:solidFill>
                      </a:endParaRPr>
                    </a:p>
                  </a:txBody>
                  <a:tcPr>
                    <a:solidFill>
                      <a:schemeClr val="bg2">
                        <a:lumMod val="90000"/>
                      </a:schemeClr>
                    </a:solidFill>
                  </a:tcPr>
                </a:tc>
                <a:tc>
                  <a:txBody>
                    <a:bodyPr/>
                    <a:lstStyle/>
                    <a:p>
                      <a:pPr algn="ctr"/>
                      <a:r>
                        <a:rPr lang="ru-RU" dirty="0" smtClean="0">
                          <a:solidFill>
                            <a:schemeClr val="bg2">
                              <a:lumMod val="25000"/>
                            </a:schemeClr>
                          </a:solidFill>
                        </a:rPr>
                        <a:t>План 2018 год</a:t>
                      </a:r>
                      <a:endParaRPr lang="ru-RU" dirty="0">
                        <a:solidFill>
                          <a:schemeClr val="bg2">
                            <a:lumMod val="25000"/>
                          </a:schemeClr>
                        </a:solidFill>
                      </a:endParaRPr>
                    </a:p>
                  </a:txBody>
                  <a:tcPr>
                    <a:solidFill>
                      <a:schemeClr val="bg2">
                        <a:lumMod val="90000"/>
                      </a:schemeClr>
                    </a:solidFill>
                  </a:tcPr>
                </a:tc>
                <a:tc>
                  <a:txBody>
                    <a:bodyPr/>
                    <a:lstStyle/>
                    <a:p>
                      <a:pPr algn="ctr"/>
                      <a:r>
                        <a:rPr lang="ru-RU" dirty="0" smtClean="0">
                          <a:solidFill>
                            <a:schemeClr val="bg2">
                              <a:lumMod val="25000"/>
                            </a:schemeClr>
                          </a:solidFill>
                        </a:rPr>
                        <a:t>Факт 2018 год</a:t>
                      </a:r>
                      <a:endParaRPr lang="ru-RU" dirty="0">
                        <a:solidFill>
                          <a:schemeClr val="bg2">
                            <a:lumMod val="25000"/>
                          </a:schemeClr>
                        </a:solidFill>
                      </a:endParaRPr>
                    </a:p>
                  </a:txBody>
                  <a:tcPr>
                    <a:solidFill>
                      <a:schemeClr val="bg2">
                        <a:lumMod val="90000"/>
                      </a:schemeClr>
                    </a:solidFill>
                  </a:tcPr>
                </a:tc>
                <a:extLst>
                  <a:ext uri="{0D108BD9-81ED-4DB2-BD59-A6C34878D82A}">
                    <a16:rowId xmlns:a16="http://schemas.microsoft.com/office/drawing/2014/main" val="1786813975"/>
                  </a:ext>
                </a:extLst>
              </a:tr>
              <a:tr h="1422266">
                <a:tc>
                  <a:txBody>
                    <a:bodyPr/>
                    <a:lstStyle/>
                    <a:p>
                      <a:r>
                        <a:rPr lang="ru-RU" dirty="0" smtClean="0"/>
                        <a:t>1</a:t>
                      </a:r>
                      <a:endParaRPr lang="ru-RU" dirty="0"/>
                    </a:p>
                  </a:txBody>
                  <a:tcPr/>
                </a:tc>
                <a:tc>
                  <a:txBody>
                    <a:bodyPr/>
                    <a:lstStyle/>
                    <a:p>
                      <a:r>
                        <a:rPr lang="ru-RU" dirty="0" smtClean="0"/>
                        <a:t>«Жилищно-коммунальный и дорожный комплекс, энергосбережение и повышение </a:t>
                      </a:r>
                      <a:r>
                        <a:rPr lang="ru-RU" dirty="0" err="1" smtClean="0"/>
                        <a:t>энергоэффективности</a:t>
                      </a:r>
                      <a:r>
                        <a:rPr lang="ru-RU" dirty="0" smtClean="0"/>
                        <a:t> Кубитетского сельского поселения»</a:t>
                      </a:r>
                      <a:endParaRPr lang="ru-RU" dirty="0"/>
                    </a:p>
                  </a:txBody>
                  <a:tcPr/>
                </a:tc>
                <a:tc>
                  <a:txBody>
                    <a:bodyPr/>
                    <a:lstStyle/>
                    <a:p>
                      <a:r>
                        <a:rPr lang="ru-RU" dirty="0" smtClean="0"/>
                        <a:t>6402,76094</a:t>
                      </a:r>
                      <a:endParaRPr lang="ru-RU" dirty="0"/>
                    </a:p>
                  </a:txBody>
                  <a:tcPr/>
                </a:tc>
                <a:tc>
                  <a:txBody>
                    <a:bodyPr/>
                    <a:lstStyle/>
                    <a:p>
                      <a:r>
                        <a:rPr lang="ru-RU" dirty="0" smtClean="0"/>
                        <a:t>6371,37006</a:t>
                      </a:r>
                      <a:endParaRPr lang="ru-RU" dirty="0"/>
                    </a:p>
                  </a:txBody>
                  <a:tcPr/>
                </a:tc>
                <a:extLst>
                  <a:ext uri="{0D108BD9-81ED-4DB2-BD59-A6C34878D82A}">
                    <a16:rowId xmlns:a16="http://schemas.microsoft.com/office/drawing/2014/main" val="4023609233"/>
                  </a:ext>
                </a:extLst>
              </a:tr>
              <a:tr h="1155591">
                <a:tc>
                  <a:txBody>
                    <a:bodyPr/>
                    <a:lstStyle/>
                    <a:p>
                      <a:r>
                        <a:rPr lang="ru-RU" dirty="0" smtClean="0"/>
                        <a:t>2</a:t>
                      </a:r>
                      <a:endParaRPr lang="ru-RU" dirty="0"/>
                    </a:p>
                  </a:txBody>
                  <a:tcPr/>
                </a:tc>
                <a:tc>
                  <a:txBody>
                    <a:bodyPr/>
                    <a:lstStyle/>
                    <a:p>
                      <a:r>
                        <a:rPr lang="ru-RU" dirty="0" smtClean="0"/>
                        <a:t>«Предупреждение и ликвидация чрезвычайных ситуаций на территории Кубитетского сельского поселения»</a:t>
                      </a:r>
                      <a:endParaRPr lang="ru-RU" dirty="0"/>
                    </a:p>
                  </a:txBody>
                  <a:tcPr/>
                </a:tc>
                <a:tc>
                  <a:txBody>
                    <a:bodyPr/>
                    <a:lstStyle/>
                    <a:p>
                      <a:r>
                        <a:rPr lang="ru-RU" dirty="0" smtClean="0"/>
                        <a:t>43,90879</a:t>
                      </a:r>
                      <a:endParaRPr lang="ru-RU" dirty="0"/>
                    </a:p>
                  </a:txBody>
                  <a:tcPr/>
                </a:tc>
                <a:tc>
                  <a:txBody>
                    <a:bodyPr/>
                    <a:lstStyle/>
                    <a:p>
                      <a:r>
                        <a:rPr lang="ru-RU" dirty="0" smtClean="0"/>
                        <a:t>43,90879</a:t>
                      </a:r>
                      <a:endParaRPr lang="ru-RU" dirty="0"/>
                    </a:p>
                  </a:txBody>
                  <a:tcPr/>
                </a:tc>
                <a:extLst>
                  <a:ext uri="{0D108BD9-81ED-4DB2-BD59-A6C34878D82A}">
                    <a16:rowId xmlns:a16="http://schemas.microsoft.com/office/drawing/2014/main" val="1854945476"/>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450030223"/>
              </p:ext>
            </p:extLst>
          </p:nvPr>
        </p:nvGraphicFramePr>
        <p:xfrm>
          <a:off x="1396478" y="17206"/>
          <a:ext cx="7747522" cy="1371600"/>
        </p:xfrm>
        <a:graphic>
          <a:graphicData uri="http://schemas.openxmlformats.org/drawingml/2006/table">
            <a:tbl>
              <a:tblPr firstRow="1" bandRow="1">
                <a:tableStyleId>{21E4AEA4-8DFA-4A89-87EB-49C32662AFE0}</a:tableStyleId>
              </a:tblPr>
              <a:tblGrid>
                <a:gridCol w="7747522">
                  <a:extLst>
                    <a:ext uri="{9D8B030D-6E8A-4147-A177-3AD203B41FA5}">
                      <a16:colId xmlns:a16="http://schemas.microsoft.com/office/drawing/2014/main" val="2755927102"/>
                    </a:ext>
                  </a:extLst>
                </a:gridCol>
              </a:tblGrid>
              <a:tr h="921688">
                <a:tc>
                  <a:txBody>
                    <a:bodyPr/>
                    <a:lstStyle/>
                    <a:p>
                      <a:pPr algn="ctr"/>
                      <a:r>
                        <a:rPr lang="ru-RU" sz="2800" b="0" dirty="0" smtClean="0">
                          <a:solidFill>
                            <a:schemeClr val="bg2">
                              <a:lumMod val="25000"/>
                            </a:schemeClr>
                          </a:solidFill>
                          <a:latin typeface="Arial" panose="020B0604020202020204" pitchFamily="34" charset="0"/>
                          <a:cs typeface="Arial" panose="020B0604020202020204" pitchFamily="34" charset="0"/>
                        </a:rPr>
                        <a:t>Исполнение муниципальных программ </a:t>
                      </a:r>
                    </a:p>
                    <a:p>
                      <a:pPr algn="ctr"/>
                      <a:r>
                        <a:rPr lang="ru-RU" sz="2800" b="0" dirty="0" smtClean="0">
                          <a:solidFill>
                            <a:schemeClr val="bg2">
                              <a:lumMod val="25000"/>
                            </a:schemeClr>
                          </a:solidFill>
                          <a:latin typeface="Arial" panose="020B0604020202020204" pitchFamily="34" charset="0"/>
                          <a:cs typeface="Arial" panose="020B0604020202020204" pitchFamily="34" charset="0"/>
                        </a:rPr>
                        <a:t>Кубитетского сельского поселения </a:t>
                      </a:r>
                    </a:p>
                    <a:p>
                      <a:pPr algn="ctr"/>
                      <a:r>
                        <a:rPr lang="ru-RU" sz="2800" b="0" dirty="0" smtClean="0">
                          <a:solidFill>
                            <a:schemeClr val="bg2">
                              <a:lumMod val="25000"/>
                            </a:schemeClr>
                          </a:solidFill>
                          <a:latin typeface="Arial" panose="020B0604020202020204" pitchFamily="34" charset="0"/>
                          <a:cs typeface="Arial" panose="020B0604020202020204" pitchFamily="34" charset="0"/>
                        </a:rPr>
                        <a:t>за 2018 год </a:t>
                      </a:r>
                      <a:r>
                        <a:rPr lang="ru-RU" sz="2800" b="0" dirty="0" smtClean="0">
                          <a:solidFill>
                            <a:schemeClr val="bg2">
                              <a:lumMod val="25000"/>
                            </a:schemeClr>
                          </a:solidFill>
                          <a:latin typeface="Times New Roman" panose="02020603050405020304" pitchFamily="18" charset="0"/>
                          <a:cs typeface="Times New Roman" panose="02020603050405020304" pitchFamily="18" charset="0"/>
                        </a:rPr>
                        <a:t>(в тыс. руб.)</a:t>
                      </a:r>
                      <a:endParaRPr lang="ru-RU" sz="2800" b="0" dirty="0">
                        <a:solidFill>
                          <a:schemeClr val="bg2">
                            <a:lumMod val="25000"/>
                          </a:schemeClr>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972928330"/>
                  </a:ext>
                </a:extLst>
              </a:tr>
            </a:tbl>
          </a:graphicData>
        </a:graphic>
      </p:graphicFrame>
    </p:spTree>
    <p:extLst>
      <p:ext uri="{BB962C8B-B14F-4D97-AF65-F5344CB8AC3E}">
        <p14:creationId xmlns:p14="http://schemas.microsoft.com/office/powerpoint/2010/main" val="180947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5864" y="1052736"/>
            <a:ext cx="7848871" cy="5616624"/>
          </a:xfrm>
        </p:spPr>
        <p:txBody>
          <a:bodyPr>
            <a:normAutofit fontScale="62500" lnSpcReduction="20000"/>
          </a:bodyPr>
          <a:lstStyle/>
          <a:p>
            <a:pPr marL="0" indent="0">
              <a:buNone/>
            </a:pPr>
            <a:r>
              <a:rPr lang="ru-RU" dirty="0" smtClean="0"/>
              <a:t>         </a:t>
            </a:r>
            <a:r>
              <a:rPr lang="ru-RU" sz="2900" b="1" dirty="0" smtClean="0"/>
              <a:t>Глоссарий</a:t>
            </a:r>
          </a:p>
          <a:p>
            <a:r>
              <a:rPr lang="ru-RU" b="1" i="1" dirty="0" smtClean="0"/>
              <a:t>Бюджет</a:t>
            </a:r>
            <a:r>
              <a:rPr lang="ru-RU" dirty="0" smtClean="0"/>
              <a:t> </a:t>
            </a:r>
            <a:r>
              <a:rPr lang="ru-RU" dirty="0"/>
              <a:t>– форма образования и расходования денежных средств для решения задач и функций государства и местного самоуправления</a:t>
            </a:r>
            <a:r>
              <a:rPr lang="ru-RU" dirty="0" smtClean="0"/>
              <a:t>;</a:t>
            </a:r>
          </a:p>
          <a:p>
            <a:r>
              <a:rPr lang="ru-RU" b="1" dirty="0" smtClean="0"/>
              <a:t>Доходы </a:t>
            </a:r>
            <a:r>
              <a:rPr lang="ru-RU" b="1" dirty="0"/>
              <a:t>бюджета </a:t>
            </a:r>
            <a:r>
              <a:rPr lang="ru-RU" dirty="0"/>
              <a:t>- 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r>
              <a:rPr lang="ru-RU" dirty="0" smtClean="0"/>
              <a:t>;</a:t>
            </a:r>
          </a:p>
          <a:p>
            <a:r>
              <a:rPr lang="ru-RU" b="1" dirty="0" smtClean="0"/>
              <a:t>Расходы </a:t>
            </a:r>
            <a:r>
              <a:rPr lang="ru-RU" b="1" dirty="0"/>
              <a:t>бюджета </a:t>
            </a:r>
            <a:r>
              <a:rPr lang="ru-RU" dirty="0"/>
              <a:t>- выплачиваемые из бюджета денежные средства, за исключением средств, являющихся в соответствии с Бюджетным кодеком источниками финансирования дефицита бюджета; </a:t>
            </a:r>
            <a:endParaRPr lang="ru-RU" dirty="0" smtClean="0"/>
          </a:p>
          <a:p>
            <a:r>
              <a:rPr lang="ru-RU" dirty="0" smtClean="0"/>
              <a:t>Сбалансированность </a:t>
            </a:r>
            <a:r>
              <a:rPr lang="ru-RU" dirty="0"/>
              <a:t>бюджета по доходам и расходам – основополагающее требование, предъявляемое к органам, составляющим и утверждающим бюджет; • Дефицит бюджета - превышение расходов бюджета над его доходами (отражается со знаком «-»); </a:t>
            </a:r>
            <a:endParaRPr lang="ru-RU" dirty="0" smtClean="0"/>
          </a:p>
          <a:p>
            <a:r>
              <a:rPr lang="ru-RU" dirty="0" smtClean="0"/>
              <a:t>Профицит </a:t>
            </a:r>
            <a:r>
              <a:rPr lang="ru-RU" dirty="0"/>
              <a:t>бюджета - превышение доходов бюджета над его расходами(отражается со знаком «+»; • </a:t>
            </a:r>
            <a:r>
              <a:rPr lang="ru-RU" dirty="0" smtClean="0"/>
              <a:t>Межбюджетные </a:t>
            </a:r>
            <a:r>
              <a:rPr lang="ru-RU" dirty="0"/>
              <a:t>трансферты – это денежные средства, перечисляемые из одного бюджета бюджетной системы Российской Федерации </a:t>
            </a:r>
            <a:r>
              <a:rPr lang="ru-RU" dirty="0" smtClean="0"/>
              <a:t>другому;</a:t>
            </a:r>
          </a:p>
          <a:p>
            <a:r>
              <a:rPr lang="ru-RU" dirty="0" smtClean="0"/>
              <a:t>Дотации </a:t>
            </a:r>
            <a:r>
              <a:rPr lang="ru-RU" dirty="0"/>
              <a:t>(от лат.«</a:t>
            </a:r>
            <a:r>
              <a:rPr lang="ru-RU" dirty="0" err="1"/>
              <a:t>Dotatio</a:t>
            </a:r>
            <a:r>
              <a:rPr lang="ru-RU" dirty="0"/>
              <a:t>» – дар, пожертвование)  - Предоставляются без определения конкретной цели их использования (в аналогии семейного бюджета - Вы даете своему ребенку • «карманные деньги»); </a:t>
            </a:r>
            <a:endParaRPr lang="ru-RU" dirty="0" smtClean="0"/>
          </a:p>
          <a:p>
            <a:r>
              <a:rPr lang="ru-RU" dirty="0" smtClean="0"/>
              <a:t>Субвенции </a:t>
            </a:r>
            <a:r>
              <a:rPr lang="ru-RU" dirty="0"/>
              <a:t>(от лат. «</a:t>
            </a:r>
            <a:r>
              <a:rPr lang="ru-RU" dirty="0" err="1"/>
              <a:t>Subvenire</a:t>
            </a:r>
            <a:r>
              <a:rPr lang="ru-RU" dirty="0"/>
              <a:t>» – приходить на помощь) - Предоставляются на финансирование «переданных» другим публично-правовым образованиям полномочий ( в аналогии семейного бюджета - Вы даете своему ребенку деньги и посылаете его в магазин купить продукты (по списку</a:t>
            </a:r>
            <a:r>
              <a:rPr lang="ru-RU" dirty="0" smtClean="0"/>
              <a:t>);</a:t>
            </a:r>
          </a:p>
          <a:p>
            <a:r>
              <a:rPr lang="ru-RU" dirty="0" smtClean="0"/>
              <a:t>Субсидии </a:t>
            </a:r>
            <a:r>
              <a:rPr lang="ru-RU" dirty="0"/>
              <a:t>(от лат. «</a:t>
            </a:r>
            <a:r>
              <a:rPr lang="ru-RU" dirty="0" err="1"/>
              <a:t>Subsidium</a:t>
            </a:r>
            <a:r>
              <a:rPr lang="ru-RU" dirty="0"/>
              <a:t>» – поддержка) - Предоставляются на условиях долевого </a:t>
            </a:r>
            <a:r>
              <a:rPr lang="ru-RU" dirty="0" err="1"/>
              <a:t>софинансирования</a:t>
            </a:r>
            <a:r>
              <a:rPr lang="ru-RU" dirty="0"/>
              <a:t> расходов других бюджетов( в аналогии семейного бюджета - Вы «добавляете» денег для того, чтобы ваш ребенок купил себе новый телефон (а остальные он накопил сам) </a:t>
            </a:r>
            <a:endParaRPr lang="ru-RU" dirty="0" smtClean="0"/>
          </a:p>
          <a:p>
            <a:r>
              <a:rPr lang="ru-RU" altLang="ru-RU" dirty="0">
                <a:latin typeface="+mj-lt"/>
                <a:cs typeface="Arial" panose="020B0604020202020204" pitchFamily="34" charset="0"/>
              </a:rPr>
              <a:t>Муниципальная программа -это комплекс мероприятий, увязанных по ресурсам, срокам и исполнителям, направленных на достижение целей социального и экономического развития </a:t>
            </a:r>
          </a:p>
          <a:p>
            <a:endParaRPr lang="ru-RU" dirty="0" smtClean="0"/>
          </a:p>
          <a:p>
            <a:endParaRPr lang="ru-RU" dirty="0"/>
          </a:p>
        </p:txBody>
      </p:sp>
    </p:spTree>
    <p:extLst>
      <p:ext uri="{BB962C8B-B14F-4D97-AF65-F5344CB8AC3E}">
        <p14:creationId xmlns:p14="http://schemas.microsoft.com/office/powerpoint/2010/main" val="1231551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6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483" name="Text Box 15"/>
          <p:cNvSpPr txBox="1">
            <a:spLocks noChangeArrowheads="1"/>
          </p:cNvSpPr>
          <p:nvPr/>
        </p:nvSpPr>
        <p:spPr bwMode="auto">
          <a:xfrm>
            <a:off x="1331640" y="1412776"/>
            <a:ext cx="7668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ru-RU" altLang="ru-RU" sz="5400" dirty="0" smtClean="0">
                <a:solidFill>
                  <a:schemeClr val="tx2">
                    <a:lumMod val="75000"/>
                  </a:schemeClr>
                </a:solidFill>
                <a:latin typeface="Arial" panose="020B0604020202020204" pitchFamily="34" charset="0"/>
              </a:rPr>
              <a:t>Спасибо за внимание </a:t>
            </a:r>
            <a:r>
              <a:rPr lang="ru-RU" altLang="ru-RU" sz="5400" dirty="0">
                <a:solidFill>
                  <a:schemeClr val="tx2">
                    <a:lumMod val="75000"/>
                  </a:schemeClr>
                </a:solidFill>
                <a:latin typeface="Arial" panose="020B0604020202020204" pitchFamily="34" charset="0"/>
              </a:rPr>
              <a:t>!</a:t>
            </a:r>
          </a:p>
        </p:txBody>
      </p:sp>
      <p:sp>
        <p:nvSpPr>
          <p:cNvPr id="4" name="Текст 3"/>
          <p:cNvSpPr>
            <a:spLocks noGrp="1"/>
          </p:cNvSpPr>
          <p:nvPr>
            <p:ph type="body" idx="1"/>
          </p:nvPr>
        </p:nvSpPr>
        <p:spPr>
          <a:xfrm flipV="1">
            <a:off x="1475657" y="4941167"/>
            <a:ext cx="6912693" cy="45719"/>
          </a:xfrm>
        </p:spPr>
        <p:txBody>
          <a:bodyPr>
            <a:normAutofit fontScale="25000" lnSpcReduction="20000"/>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7" y="2336106"/>
            <a:ext cx="7333488" cy="3496056"/>
          </a:xfrm>
          <a:prstGeom prst="rect">
            <a:avLst/>
          </a:prstGeom>
        </p:spPr>
      </p:pic>
      <p:sp>
        <p:nvSpPr>
          <p:cNvPr id="3" name="TextBox 2"/>
          <p:cNvSpPr txBox="1"/>
          <p:nvPr/>
        </p:nvSpPr>
        <p:spPr>
          <a:xfrm>
            <a:off x="1982942" y="6085523"/>
            <a:ext cx="6405408" cy="338554"/>
          </a:xfrm>
          <a:prstGeom prst="rect">
            <a:avLst/>
          </a:prstGeom>
          <a:noFill/>
        </p:spPr>
        <p:txBody>
          <a:bodyPr wrap="none" rtlCol="0">
            <a:spAutoFit/>
          </a:bodyPr>
          <a:lstStyle/>
          <a:p>
            <a:r>
              <a:rPr lang="ru-RU" sz="1600" dirty="0" smtClean="0"/>
              <a:t>С уважением, администрация </a:t>
            </a:r>
            <a:r>
              <a:rPr lang="ru-RU" sz="1600" dirty="0" smtClean="0"/>
              <a:t>Кубитетского сельского поселения</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p:cNvSpPr>
            <a:spLocks noChangeArrowheads="1"/>
          </p:cNvSpPr>
          <p:nvPr/>
        </p:nvSpPr>
        <p:spPr bwMode="auto">
          <a:xfrm>
            <a:off x="1259632" y="476672"/>
            <a:ext cx="72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i="1" dirty="0"/>
              <a:t>Администрация </a:t>
            </a:r>
            <a:r>
              <a:rPr lang="ru-RU" altLang="ru-RU" i="1" dirty="0" smtClean="0"/>
              <a:t>Кубитетского </a:t>
            </a:r>
            <a:r>
              <a:rPr lang="ru-RU" altLang="ru-RU" i="1" dirty="0"/>
              <a:t>сельского поселения представляет </a:t>
            </a:r>
            <a:r>
              <a:rPr lang="ru-RU" altLang="ru-RU" i="1" dirty="0" smtClean="0"/>
              <a:t>информацию </a:t>
            </a:r>
            <a:r>
              <a:rPr lang="ru-RU" altLang="ru-RU" i="1" dirty="0"/>
              <a:t>«Бюджет для граждан», в которой </a:t>
            </a:r>
            <a:r>
              <a:rPr lang="ru-RU" altLang="ru-RU" i="1" dirty="0" smtClean="0"/>
              <a:t>отражены </a:t>
            </a:r>
            <a:r>
              <a:rPr lang="ru-RU" altLang="ru-RU" i="1" dirty="0"/>
              <a:t>основные показатели отчета об </a:t>
            </a:r>
            <a:r>
              <a:rPr lang="ru-RU" altLang="ru-RU" i="1" dirty="0" smtClean="0"/>
              <a:t>исполнении бюджета  Кубитетского сельского поселения за 2018год.</a:t>
            </a:r>
            <a:endParaRPr lang="ru-RU" altLang="ru-RU" i="1" dirty="0"/>
          </a:p>
          <a:p>
            <a:pPr eaLnBrk="1" hangingPunct="1"/>
            <a:r>
              <a:rPr lang="ru-RU" altLang="ru-RU" i="1" dirty="0"/>
              <a:t>Представленная информация поможет узнать о поступивших доходах в бюджет поселения в </a:t>
            </a:r>
            <a:r>
              <a:rPr lang="ru-RU" altLang="ru-RU" i="1" dirty="0" smtClean="0"/>
              <a:t>2018 году, на </a:t>
            </a:r>
            <a:r>
              <a:rPr lang="ru-RU" altLang="ru-RU" i="1" dirty="0"/>
              <a:t>какие цели и в каком объеме направлены бюджетные средства, насколько результативно использовался бюджетный ресурс </a:t>
            </a:r>
            <a:r>
              <a:rPr lang="ru-RU" altLang="ru-RU" i="1" dirty="0" smtClean="0"/>
              <a:t>территории</a:t>
            </a:r>
            <a:endParaRPr lang="ru-RU" altLang="ru-RU" i="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3933056"/>
            <a:ext cx="3617631" cy="2713224"/>
          </a:xfr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950676"/>
            <a:ext cx="4133850" cy="39243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31714" y="188640"/>
            <a:ext cx="7481455" cy="1889730"/>
          </a:xfrm>
        </p:spPr>
        <p:txBody>
          <a:bodyPr>
            <a:noAutofit/>
          </a:bodyPr>
          <a:lstStyle/>
          <a:p>
            <a:pPr algn="ctr">
              <a:defRPr/>
            </a:pPr>
            <a:r>
              <a:rPr lang="ru-RU" sz="2800" dirty="0" smtClean="0">
                <a:latin typeface="Arial" panose="020B0604020202020204" pitchFamily="34" charset="0"/>
                <a:cs typeface="Arial" panose="020B0604020202020204" pitchFamily="34" charset="0"/>
              </a:rPr>
              <a:t/>
            </a:r>
            <a:br>
              <a:rPr lang="ru-RU"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Основные характеристики бюджета Кубитетского сельского поселения </a:t>
            </a:r>
            <a:br>
              <a:rPr lang="ru-RU" sz="2800" dirty="0" smtClean="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за 2018год </a:t>
            </a:r>
            <a:r>
              <a:rPr lang="ru-RU" sz="2400" dirty="0" smtClean="0">
                <a:latin typeface="Arial" panose="020B0604020202020204" pitchFamily="34" charset="0"/>
                <a:cs typeface="Arial" panose="020B0604020202020204" pitchFamily="34" charset="0"/>
              </a:rPr>
              <a:t>(в тыс. руб.)                                                                                      </a:t>
            </a:r>
            <a:endParaRPr lang="ru-RU" sz="2400" dirty="0">
              <a:latin typeface="Arial" panose="020B0604020202020204" pitchFamily="34" charset="0"/>
              <a:cs typeface="Arial" panose="020B0604020202020204" pitchFamily="34" charset="0"/>
            </a:endParaRPr>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045885412"/>
              </p:ext>
            </p:extLst>
          </p:nvPr>
        </p:nvGraphicFramePr>
        <p:xfrm>
          <a:off x="683568" y="2204864"/>
          <a:ext cx="8229601" cy="284287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896596503"/>
                    </a:ext>
                  </a:extLst>
                </a:gridCol>
                <a:gridCol w="1944216">
                  <a:extLst>
                    <a:ext uri="{9D8B030D-6E8A-4147-A177-3AD203B41FA5}">
                      <a16:colId xmlns:a16="http://schemas.microsoft.com/office/drawing/2014/main" val="3904570766"/>
                    </a:ext>
                  </a:extLst>
                </a:gridCol>
                <a:gridCol w="2016224">
                  <a:extLst>
                    <a:ext uri="{9D8B030D-6E8A-4147-A177-3AD203B41FA5}">
                      <a16:colId xmlns:a16="http://schemas.microsoft.com/office/drawing/2014/main" val="598155310"/>
                    </a:ext>
                  </a:extLst>
                </a:gridCol>
                <a:gridCol w="1604865">
                  <a:extLst>
                    <a:ext uri="{9D8B030D-6E8A-4147-A177-3AD203B41FA5}">
                      <a16:colId xmlns:a16="http://schemas.microsoft.com/office/drawing/2014/main" val="979247117"/>
                    </a:ext>
                  </a:extLst>
                </a:gridCol>
              </a:tblGrid>
              <a:tr h="1459198">
                <a:tc>
                  <a:txBody>
                    <a:bodyPr/>
                    <a:lstStyle/>
                    <a:p>
                      <a:r>
                        <a:rPr lang="ru-RU" sz="1800" dirty="0" smtClean="0">
                          <a:solidFill>
                            <a:schemeClr val="bg2">
                              <a:lumMod val="25000"/>
                            </a:schemeClr>
                          </a:solidFill>
                        </a:rPr>
                        <a:t>Наименование показателей</a:t>
                      </a:r>
                      <a:endParaRPr lang="ru-RU" sz="1800" dirty="0">
                        <a:solidFill>
                          <a:schemeClr val="bg2">
                            <a:lumMod val="25000"/>
                          </a:schemeClr>
                        </a:solidFill>
                      </a:endParaRPr>
                    </a:p>
                  </a:txBody>
                  <a:tcPr marT="45727" marB="45727">
                    <a:solidFill>
                      <a:schemeClr val="bg2">
                        <a:lumMod val="90000"/>
                      </a:schemeClr>
                    </a:solidFill>
                  </a:tcPr>
                </a:tc>
                <a:tc>
                  <a:txBody>
                    <a:bodyPr/>
                    <a:lstStyle/>
                    <a:p>
                      <a:r>
                        <a:rPr lang="ru-RU" sz="1800" dirty="0" smtClean="0">
                          <a:solidFill>
                            <a:schemeClr val="bg2">
                              <a:lumMod val="25000"/>
                            </a:schemeClr>
                          </a:solidFill>
                        </a:rPr>
                        <a:t>Плановое значение (с учетом внесенных изменений</a:t>
                      </a:r>
                      <a:endParaRPr lang="ru-RU" sz="1800" dirty="0">
                        <a:solidFill>
                          <a:schemeClr val="bg2">
                            <a:lumMod val="25000"/>
                          </a:schemeClr>
                        </a:solidFill>
                      </a:endParaRPr>
                    </a:p>
                  </a:txBody>
                  <a:tcPr marT="45727" marB="45727">
                    <a:solidFill>
                      <a:schemeClr val="bg2">
                        <a:lumMod val="90000"/>
                      </a:schemeClr>
                    </a:solidFill>
                  </a:tcPr>
                </a:tc>
                <a:tc>
                  <a:txBody>
                    <a:bodyPr/>
                    <a:lstStyle/>
                    <a:p>
                      <a:r>
                        <a:rPr lang="ru-RU" sz="1800" dirty="0" smtClean="0">
                          <a:solidFill>
                            <a:schemeClr val="bg2">
                              <a:lumMod val="25000"/>
                            </a:schemeClr>
                          </a:solidFill>
                        </a:rPr>
                        <a:t>Фактическое исполнение</a:t>
                      </a:r>
                      <a:endParaRPr lang="ru-RU" sz="1800" dirty="0">
                        <a:solidFill>
                          <a:schemeClr val="bg2">
                            <a:lumMod val="25000"/>
                          </a:schemeClr>
                        </a:solidFill>
                      </a:endParaRPr>
                    </a:p>
                  </a:txBody>
                  <a:tcPr marT="45727" marB="45727">
                    <a:solidFill>
                      <a:schemeClr val="bg2">
                        <a:lumMod val="90000"/>
                      </a:schemeClr>
                    </a:solidFill>
                  </a:tcPr>
                </a:tc>
                <a:tc>
                  <a:txBody>
                    <a:bodyPr/>
                    <a:lstStyle/>
                    <a:p>
                      <a:r>
                        <a:rPr lang="ru-RU" sz="1800" dirty="0" smtClean="0">
                          <a:solidFill>
                            <a:schemeClr val="bg2">
                              <a:lumMod val="25000"/>
                            </a:schemeClr>
                          </a:solidFill>
                        </a:rPr>
                        <a:t>Процент исполнения</a:t>
                      </a:r>
                      <a:endParaRPr lang="ru-RU" sz="1800" dirty="0">
                        <a:solidFill>
                          <a:schemeClr val="bg2">
                            <a:lumMod val="25000"/>
                          </a:schemeClr>
                        </a:solidFill>
                      </a:endParaRPr>
                    </a:p>
                  </a:txBody>
                  <a:tcPr marT="45727" marB="45727">
                    <a:solidFill>
                      <a:schemeClr val="bg2">
                        <a:lumMod val="90000"/>
                      </a:schemeClr>
                    </a:solidFill>
                  </a:tcPr>
                </a:tc>
                <a:extLst>
                  <a:ext uri="{0D108BD9-81ED-4DB2-BD59-A6C34878D82A}">
                    <a16:rowId xmlns:a16="http://schemas.microsoft.com/office/drawing/2014/main" val="28680096"/>
                  </a:ext>
                </a:extLst>
              </a:tr>
              <a:tr h="369865">
                <a:tc>
                  <a:txBody>
                    <a:bodyPr/>
                    <a:lstStyle/>
                    <a:p>
                      <a:r>
                        <a:rPr lang="ru-RU" sz="1800" dirty="0" smtClean="0">
                          <a:solidFill>
                            <a:schemeClr val="bg2">
                              <a:lumMod val="25000"/>
                            </a:schemeClr>
                          </a:solidFill>
                        </a:rPr>
                        <a:t>доходы</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10014,05736</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10059,96558</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100,46</a:t>
                      </a:r>
                      <a:endParaRPr lang="ru-RU" sz="1800" dirty="0">
                        <a:solidFill>
                          <a:schemeClr val="bg2">
                            <a:lumMod val="25000"/>
                          </a:schemeClr>
                        </a:solidFill>
                      </a:endParaRPr>
                    </a:p>
                  </a:txBody>
                  <a:tcPr marT="45727" marB="45727"/>
                </a:tc>
                <a:extLst>
                  <a:ext uri="{0D108BD9-81ED-4DB2-BD59-A6C34878D82A}">
                    <a16:rowId xmlns:a16="http://schemas.microsoft.com/office/drawing/2014/main" val="3173796310"/>
                  </a:ext>
                </a:extLst>
              </a:tr>
              <a:tr h="369865">
                <a:tc>
                  <a:txBody>
                    <a:bodyPr/>
                    <a:lstStyle/>
                    <a:p>
                      <a:r>
                        <a:rPr lang="ru-RU" sz="1800" dirty="0" smtClean="0">
                          <a:solidFill>
                            <a:schemeClr val="bg2">
                              <a:lumMod val="25000"/>
                            </a:schemeClr>
                          </a:solidFill>
                        </a:rPr>
                        <a:t>расходы</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10014,05736</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9909,53471</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98,96</a:t>
                      </a:r>
                      <a:endParaRPr lang="ru-RU" sz="1800" dirty="0">
                        <a:solidFill>
                          <a:schemeClr val="bg2">
                            <a:lumMod val="25000"/>
                          </a:schemeClr>
                        </a:solidFill>
                      </a:endParaRPr>
                    </a:p>
                  </a:txBody>
                  <a:tcPr marT="45727" marB="45727"/>
                </a:tc>
                <a:extLst>
                  <a:ext uri="{0D108BD9-81ED-4DB2-BD59-A6C34878D82A}">
                    <a16:rowId xmlns:a16="http://schemas.microsoft.com/office/drawing/2014/main" val="3768483897"/>
                  </a:ext>
                </a:extLst>
              </a:tr>
              <a:tr h="638320">
                <a:tc>
                  <a:txBody>
                    <a:bodyPr/>
                    <a:lstStyle/>
                    <a:p>
                      <a:r>
                        <a:rPr lang="ru-RU" sz="1800" dirty="0" smtClean="0">
                          <a:solidFill>
                            <a:schemeClr val="bg2">
                              <a:lumMod val="25000"/>
                            </a:schemeClr>
                          </a:solidFill>
                        </a:rPr>
                        <a:t>дефицит/профицит -/+</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a:t>
                      </a:r>
                      <a:endParaRPr lang="ru-RU" sz="1800" dirty="0">
                        <a:solidFill>
                          <a:schemeClr val="bg2">
                            <a:lumMod val="25000"/>
                          </a:schemeClr>
                        </a:solidFill>
                      </a:endParaRPr>
                    </a:p>
                  </a:txBody>
                  <a:tcPr marT="45727" marB="45727"/>
                </a:tc>
                <a:tc>
                  <a:txBody>
                    <a:bodyPr/>
                    <a:lstStyle/>
                    <a:p>
                      <a:pPr algn="ctr"/>
                      <a:r>
                        <a:rPr lang="ru-RU" sz="1800" dirty="0" smtClean="0">
                          <a:solidFill>
                            <a:schemeClr val="bg2">
                              <a:lumMod val="25000"/>
                            </a:schemeClr>
                          </a:solidFill>
                        </a:rPr>
                        <a:t>150,43087</a:t>
                      </a:r>
                      <a:endParaRPr lang="ru-RU" sz="1800" dirty="0">
                        <a:solidFill>
                          <a:schemeClr val="bg2">
                            <a:lumMod val="25000"/>
                          </a:schemeClr>
                        </a:solidFill>
                      </a:endParaRPr>
                    </a:p>
                  </a:txBody>
                  <a:tcPr marT="45727" marB="45727"/>
                </a:tc>
                <a:tc>
                  <a:txBody>
                    <a:bodyPr/>
                    <a:lstStyle/>
                    <a:p>
                      <a:pPr algn="ctr"/>
                      <a:endParaRPr lang="ru-RU" sz="1800" dirty="0">
                        <a:solidFill>
                          <a:schemeClr val="bg2">
                            <a:lumMod val="25000"/>
                          </a:schemeClr>
                        </a:solidFill>
                      </a:endParaRPr>
                    </a:p>
                  </a:txBody>
                  <a:tcPr marT="45727" marB="45727"/>
                </a:tc>
                <a:extLst>
                  <a:ext uri="{0D108BD9-81ED-4DB2-BD59-A6C34878D82A}">
                    <a16:rowId xmlns:a16="http://schemas.microsoft.com/office/drawing/2014/main" val="2241228780"/>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Прямоугольник 4"/>
          <p:cNvSpPr>
            <a:spLocks noChangeArrowheads="1"/>
          </p:cNvSpPr>
          <p:nvPr/>
        </p:nvSpPr>
        <p:spPr bwMode="auto">
          <a:xfrm>
            <a:off x="467544" y="1124744"/>
            <a:ext cx="467005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800" b="1" dirty="0" smtClean="0">
                <a:latin typeface="Arial" panose="020B0604020202020204" pitchFamily="34" charset="0"/>
              </a:rPr>
              <a:t>Налоговые и неналоговые доходы</a:t>
            </a:r>
            <a:endParaRPr lang="ru-RU" altLang="ru-RU" sz="1800" b="1" dirty="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Налог на доходы физических лиц </a:t>
            </a:r>
          </a:p>
          <a:p>
            <a:pPr eaLnBrk="1" hangingPunct="1">
              <a:spcBef>
                <a:spcPct val="0"/>
              </a:spcBef>
              <a:buClrTx/>
              <a:buSzTx/>
              <a:buFontTx/>
              <a:buNone/>
            </a:pPr>
            <a:endParaRPr lang="ru-RU" altLang="ru-RU" sz="1800" dirty="0">
              <a:latin typeface="Arial" panose="020B0604020202020204" pitchFamily="34" charset="0"/>
            </a:endParaRPr>
          </a:p>
          <a:p>
            <a:pPr eaLnBrk="1" hangingPunct="1">
              <a:spcBef>
                <a:spcPct val="0"/>
              </a:spcBef>
              <a:buClrTx/>
              <a:buSzTx/>
              <a:buFontTx/>
              <a:buNone/>
            </a:pPr>
            <a:r>
              <a:rPr lang="ru-RU" altLang="ru-RU" sz="1800" dirty="0">
                <a:latin typeface="Arial" panose="020B0604020202020204" pitchFamily="34" charset="0"/>
              </a:rPr>
              <a:t>Налоги на товары(работы, услуги) </a:t>
            </a:r>
            <a:r>
              <a:rPr lang="ru-RU" altLang="ru-RU" sz="1800" dirty="0" smtClean="0">
                <a:latin typeface="Arial" panose="020B0604020202020204" pitchFamily="34" charset="0"/>
              </a:rPr>
              <a:t>реализуемые </a:t>
            </a:r>
            <a:r>
              <a:rPr lang="ru-RU" altLang="ru-RU" sz="1800" dirty="0">
                <a:latin typeface="Arial" panose="020B0604020202020204" pitchFamily="34" charset="0"/>
              </a:rPr>
              <a:t>на территории РФ </a:t>
            </a:r>
          </a:p>
          <a:p>
            <a:pPr eaLnBrk="1" hangingPunct="1">
              <a:spcBef>
                <a:spcPct val="0"/>
              </a:spcBef>
              <a:buClrTx/>
              <a:buSzTx/>
              <a:buFontTx/>
              <a:buNone/>
            </a:pP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Единый сельскохозяйственный налог</a:t>
            </a:r>
          </a:p>
          <a:p>
            <a:pPr eaLnBrk="1" hangingPunct="1">
              <a:spcBef>
                <a:spcPct val="0"/>
              </a:spcBef>
              <a:buClrTx/>
              <a:buSzTx/>
              <a:buFontTx/>
              <a:buNone/>
            </a:pPr>
            <a:endParaRPr lang="ru-RU" altLang="ru-RU" sz="1800" dirty="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Налог </a:t>
            </a:r>
            <a:r>
              <a:rPr lang="ru-RU" altLang="ru-RU" sz="1800" dirty="0">
                <a:latin typeface="Arial" panose="020B0604020202020204" pitchFamily="34" charset="0"/>
              </a:rPr>
              <a:t>на имущество </a:t>
            </a: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 </a:t>
            </a:r>
          </a:p>
          <a:p>
            <a:pPr eaLnBrk="1" hangingPunct="1">
              <a:spcBef>
                <a:spcPct val="0"/>
              </a:spcBef>
              <a:buClrTx/>
              <a:buSzTx/>
              <a:buFontTx/>
              <a:buNone/>
            </a:pPr>
            <a:r>
              <a:rPr lang="ru-RU" altLang="ru-RU" sz="1800" dirty="0" smtClean="0">
                <a:latin typeface="Arial" panose="020B0604020202020204" pitchFamily="34" charset="0"/>
              </a:rPr>
              <a:t>Земельный </a:t>
            </a:r>
            <a:r>
              <a:rPr lang="ru-RU" altLang="ru-RU" sz="1800" dirty="0">
                <a:latin typeface="Arial" panose="020B0604020202020204" pitchFamily="34" charset="0"/>
              </a:rPr>
              <a:t>налог </a:t>
            </a:r>
            <a:endParaRPr lang="ru-RU" altLang="ru-RU" sz="1800" dirty="0" smtClean="0">
              <a:latin typeface="Arial" panose="020B0604020202020204" pitchFamily="34" charset="0"/>
            </a:endParaRPr>
          </a:p>
          <a:p>
            <a:pPr eaLnBrk="1" hangingPunct="1">
              <a:spcBef>
                <a:spcPct val="0"/>
              </a:spcBef>
              <a:buClrTx/>
              <a:buSzTx/>
              <a:buFontTx/>
              <a:buNone/>
            </a:pP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 </a:t>
            </a:r>
            <a:r>
              <a:rPr lang="ru-RU" altLang="ru-RU" sz="1800" dirty="0">
                <a:latin typeface="Arial" panose="020B0604020202020204" pitchFamily="34" charset="0"/>
              </a:rPr>
              <a:t>Государственная </a:t>
            </a:r>
            <a:r>
              <a:rPr lang="ru-RU" altLang="ru-RU" sz="1800" dirty="0" smtClean="0">
                <a:latin typeface="Arial" panose="020B0604020202020204" pitchFamily="34" charset="0"/>
              </a:rPr>
              <a:t>пошлина</a:t>
            </a:r>
          </a:p>
          <a:p>
            <a:pPr eaLnBrk="1" hangingPunct="1">
              <a:spcBef>
                <a:spcPct val="0"/>
              </a:spcBef>
              <a:buClrTx/>
              <a:buSzTx/>
              <a:buFontTx/>
              <a:buNone/>
            </a:pPr>
            <a:endParaRPr lang="ru-RU" altLang="ru-RU" sz="1800" dirty="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Доходы от сдачи в аренду имущества</a:t>
            </a:r>
          </a:p>
          <a:p>
            <a:pPr eaLnBrk="1" hangingPunct="1">
              <a:spcBef>
                <a:spcPct val="0"/>
              </a:spcBef>
              <a:buClrTx/>
              <a:buSzTx/>
              <a:buFontTx/>
              <a:buNone/>
            </a:pPr>
            <a:endParaRPr lang="ru-RU" altLang="ru-RU" sz="1800" dirty="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Доходы, поступающие в порядке возмещения расходов</a:t>
            </a:r>
            <a:endParaRPr lang="ru-RU" altLang="ru-RU" sz="1800" dirty="0">
              <a:latin typeface="Arial" panose="020B0604020202020204" pitchFamily="34" charset="0"/>
            </a:endParaRPr>
          </a:p>
          <a:p>
            <a:pPr eaLnBrk="1" hangingPunct="1">
              <a:spcBef>
                <a:spcPct val="0"/>
              </a:spcBef>
              <a:buClrTx/>
              <a:buSzTx/>
              <a:buFontTx/>
              <a:buNone/>
            </a:pPr>
            <a:endParaRPr lang="ru-RU" altLang="ru-RU" sz="1800" dirty="0">
              <a:latin typeface="Arial" panose="020B0604020202020204" pitchFamily="34" charset="0"/>
            </a:endParaRPr>
          </a:p>
        </p:txBody>
      </p:sp>
      <p:sp>
        <p:nvSpPr>
          <p:cNvPr id="7174" name="Прямоугольник 6"/>
          <p:cNvSpPr>
            <a:spLocks noChangeArrowheads="1"/>
          </p:cNvSpPr>
          <p:nvPr/>
        </p:nvSpPr>
        <p:spPr bwMode="auto">
          <a:xfrm>
            <a:off x="5389116" y="1138141"/>
            <a:ext cx="375488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1800" b="1" dirty="0">
                <a:latin typeface="Arial" panose="020B0604020202020204" pitchFamily="34" charset="0"/>
              </a:rPr>
              <a:t>Безвозмездные поступления </a:t>
            </a:r>
            <a:r>
              <a:rPr lang="ru-RU" altLang="ru-RU" sz="1800" b="1" dirty="0" smtClean="0">
                <a:latin typeface="Arial" panose="020B0604020202020204" pitchFamily="34" charset="0"/>
              </a:rPr>
              <a:t>–</a:t>
            </a:r>
          </a:p>
          <a:p>
            <a:pPr eaLnBrk="1" hangingPunct="1">
              <a:spcBef>
                <a:spcPct val="0"/>
              </a:spcBef>
              <a:buClrTx/>
              <a:buSzTx/>
              <a:buFontTx/>
              <a:buNone/>
            </a:pP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Дотации;</a:t>
            </a:r>
          </a:p>
          <a:p>
            <a:pPr eaLnBrk="1" hangingPunct="1">
              <a:spcBef>
                <a:spcPct val="0"/>
              </a:spcBef>
              <a:buClrTx/>
              <a:buSzTx/>
              <a:buFontTx/>
              <a:buNone/>
            </a:pP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Субсидии</a:t>
            </a:r>
            <a:r>
              <a:rPr lang="ru-RU" altLang="ru-RU" sz="1800" dirty="0">
                <a:latin typeface="Arial" panose="020B0604020202020204" pitchFamily="34" charset="0"/>
              </a:rPr>
              <a:t>; </a:t>
            </a:r>
            <a:endParaRPr lang="ru-RU" altLang="ru-RU" sz="1800" dirty="0" smtClean="0">
              <a:latin typeface="Arial" panose="020B0604020202020204" pitchFamily="34" charset="0"/>
            </a:endParaRPr>
          </a:p>
          <a:p>
            <a:pPr eaLnBrk="1" hangingPunct="1">
              <a:spcBef>
                <a:spcPct val="0"/>
              </a:spcBef>
              <a:buClrTx/>
              <a:buSzTx/>
              <a:buFontTx/>
              <a:buNone/>
            </a:pPr>
            <a:endParaRPr lang="ru-RU" altLang="ru-RU" sz="1800" dirty="0" smtClean="0">
              <a:latin typeface="Arial" panose="020B0604020202020204" pitchFamily="34" charset="0"/>
            </a:endParaRPr>
          </a:p>
          <a:p>
            <a:pPr eaLnBrk="1" hangingPunct="1">
              <a:spcBef>
                <a:spcPct val="0"/>
              </a:spcBef>
              <a:buClrTx/>
              <a:buSzTx/>
              <a:buFontTx/>
              <a:buNone/>
            </a:pPr>
            <a:r>
              <a:rPr lang="ru-RU" altLang="ru-RU" sz="1800" dirty="0" smtClean="0">
                <a:latin typeface="Arial" panose="020B0604020202020204" pitchFamily="34" charset="0"/>
              </a:rPr>
              <a:t>Иные </a:t>
            </a:r>
            <a:r>
              <a:rPr lang="ru-RU" altLang="ru-RU" sz="1800" dirty="0">
                <a:latin typeface="Arial" panose="020B0604020202020204" pitchFamily="34" charset="0"/>
              </a:rPr>
              <a:t>межбюджетные трансферты</a:t>
            </a:r>
            <a:r>
              <a:rPr lang="ru-RU" altLang="ru-RU" sz="1800" dirty="0" smtClean="0">
                <a:latin typeface="Arial" panose="020B0604020202020204" pitchFamily="34" charset="0"/>
              </a:rPr>
              <a:t>;</a:t>
            </a:r>
          </a:p>
          <a:p>
            <a:pPr eaLnBrk="1" hangingPunct="1">
              <a:spcBef>
                <a:spcPct val="0"/>
              </a:spcBef>
              <a:buClrTx/>
              <a:buSzTx/>
              <a:buFontTx/>
              <a:buNone/>
            </a:pPr>
            <a:endParaRPr lang="ru-RU" altLang="ru-RU" sz="1800" dirty="0" smtClean="0">
              <a:latin typeface="Arial" panose="020B0604020202020204" pitchFamily="34" charset="0"/>
            </a:endParaRPr>
          </a:p>
        </p:txBody>
      </p:sp>
      <p:sp>
        <p:nvSpPr>
          <p:cNvPr id="9" name="Заголовок 8"/>
          <p:cNvSpPr>
            <a:spLocks noGrp="1"/>
          </p:cNvSpPr>
          <p:nvPr>
            <p:ph type="title" idx="4294967295"/>
          </p:nvPr>
        </p:nvSpPr>
        <p:spPr>
          <a:xfrm>
            <a:off x="781050" y="142418"/>
            <a:ext cx="8255446" cy="982326"/>
          </a:xfrm>
        </p:spPr>
        <p:txBody>
          <a:bodyPr>
            <a:noAutofit/>
          </a:bodyPr>
          <a:lstStyle/>
          <a:p>
            <a:pPr algn="ctr">
              <a:defRPr/>
            </a:pPr>
            <a:r>
              <a:rPr lang="ru-RU" sz="2400"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Доходную </a:t>
            </a:r>
            <a:r>
              <a:rPr lang="ru-RU" sz="24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часть </a:t>
            </a:r>
            <a:r>
              <a:rPr lang="ru-RU" sz="2400"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бюджета Кубитетского</a:t>
            </a:r>
            <a:br>
              <a:rPr lang="ru-RU" sz="2400"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сельского поселения в 2018 </a:t>
            </a:r>
            <a:r>
              <a:rPr lang="ru-RU" sz="24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году </a:t>
            </a:r>
            <a:r>
              <a:rPr lang="ru-RU" sz="2400"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сформировали</a:t>
            </a:r>
            <a:r>
              <a:rPr lang="ru-RU" sz="2000" dirty="0" smtClean="0">
                <a:solidFill>
                  <a:schemeClr val="tx1">
                    <a:lumMod val="75000"/>
                    <a:lumOff val="25000"/>
                  </a:schemeClr>
                </a:solidFill>
                <a:effectLst>
                  <a:outerShdw blurRad="38100" dist="38100" dir="2700000" algn="tl">
                    <a:srgbClr val="000000">
                      <a:alpha val="43137"/>
                    </a:srgbClr>
                  </a:outerShdw>
                </a:effectLst>
              </a:rPr>
              <a:t>:</a:t>
            </a:r>
            <a:endParaRPr lang="ru-RU" sz="2000"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116" y="3723464"/>
            <a:ext cx="3647380" cy="27565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09600"/>
            <a:ext cx="8075240" cy="1091208"/>
          </a:xfrm>
        </p:spPr>
        <p:txBody>
          <a:bodyPr>
            <a:noAutofit/>
          </a:bodyPr>
          <a:lstStyle/>
          <a:p>
            <a:r>
              <a:rPr lang="ru-RU" sz="2800" b="0" dirty="0" smtClean="0">
                <a:latin typeface="Arial" panose="020B0604020202020204" pitchFamily="34" charset="0"/>
                <a:cs typeface="Arial" panose="020B0604020202020204" pitchFamily="34" charset="0"/>
              </a:rPr>
              <a:t>Доходы бюджета Кубитетского сельского поселения за 2018 год </a:t>
            </a:r>
            <a:r>
              <a:rPr lang="ru-RU" sz="2400" b="0" dirty="0" smtClean="0">
                <a:latin typeface="Arial" panose="020B0604020202020204" pitchFamily="34" charset="0"/>
                <a:cs typeface="Arial" panose="020B0604020202020204" pitchFamily="34" charset="0"/>
              </a:rPr>
              <a:t>(в тыс. руб.)</a:t>
            </a:r>
            <a:endParaRPr lang="ru-RU" sz="2400" b="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flipV="1">
            <a:off x="6588224" y="1700808"/>
            <a:ext cx="2098576" cy="72008"/>
          </a:xfrm>
        </p:spPr>
        <p:txBody>
          <a:bodyPr>
            <a:normAutofit fontScale="25000" lnSpcReduction="20000"/>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18673428"/>
              </p:ext>
            </p:extLst>
          </p:nvPr>
        </p:nvGraphicFramePr>
        <p:xfrm>
          <a:off x="1619672" y="1776921"/>
          <a:ext cx="7272810" cy="4695574"/>
        </p:xfrm>
        <a:graphic>
          <a:graphicData uri="http://schemas.openxmlformats.org/drawingml/2006/table">
            <a:tbl>
              <a:tblPr firstRow="1" bandRow="1">
                <a:tableStyleId>{5C22544A-7EE6-4342-B048-85BDC9FD1C3A}</a:tableStyleId>
              </a:tblPr>
              <a:tblGrid>
                <a:gridCol w="5428365">
                  <a:extLst>
                    <a:ext uri="{9D8B030D-6E8A-4147-A177-3AD203B41FA5}">
                      <a16:colId xmlns:a16="http://schemas.microsoft.com/office/drawing/2014/main" val="3295600393"/>
                    </a:ext>
                  </a:extLst>
                </a:gridCol>
                <a:gridCol w="1844445">
                  <a:extLst>
                    <a:ext uri="{9D8B030D-6E8A-4147-A177-3AD203B41FA5}">
                      <a16:colId xmlns:a16="http://schemas.microsoft.com/office/drawing/2014/main" val="1979777415"/>
                    </a:ext>
                  </a:extLst>
                </a:gridCol>
              </a:tblGrid>
              <a:tr h="358330">
                <a:tc>
                  <a:txBody>
                    <a:bodyPr/>
                    <a:lstStyle/>
                    <a:p>
                      <a:r>
                        <a:rPr lang="ru-RU" dirty="0" smtClean="0">
                          <a:solidFill>
                            <a:schemeClr val="bg2">
                              <a:lumMod val="25000"/>
                            </a:schemeClr>
                          </a:solidFill>
                        </a:rPr>
                        <a:t>Наименование</a:t>
                      </a:r>
                      <a:endParaRPr lang="ru-RU" dirty="0">
                        <a:solidFill>
                          <a:schemeClr val="bg2">
                            <a:lumMod val="25000"/>
                          </a:schemeClr>
                        </a:solidFill>
                      </a:endParaRPr>
                    </a:p>
                  </a:txBody>
                  <a:tcPr>
                    <a:solidFill>
                      <a:schemeClr val="bg2">
                        <a:lumMod val="90000"/>
                      </a:schemeClr>
                    </a:solidFill>
                  </a:tcPr>
                </a:tc>
                <a:tc>
                  <a:txBody>
                    <a:bodyPr/>
                    <a:lstStyle/>
                    <a:p>
                      <a:r>
                        <a:rPr lang="ru-RU" dirty="0" smtClean="0">
                          <a:solidFill>
                            <a:schemeClr val="bg2">
                              <a:lumMod val="25000"/>
                            </a:schemeClr>
                          </a:solidFill>
                        </a:rPr>
                        <a:t>Исполнено</a:t>
                      </a:r>
                      <a:endParaRPr lang="ru-RU" dirty="0">
                        <a:solidFill>
                          <a:schemeClr val="bg2">
                            <a:lumMod val="25000"/>
                          </a:schemeClr>
                        </a:solidFill>
                      </a:endParaRPr>
                    </a:p>
                  </a:txBody>
                  <a:tcPr>
                    <a:solidFill>
                      <a:schemeClr val="bg2">
                        <a:lumMod val="90000"/>
                      </a:schemeClr>
                    </a:solidFill>
                  </a:tcPr>
                </a:tc>
                <a:extLst>
                  <a:ext uri="{0D108BD9-81ED-4DB2-BD59-A6C34878D82A}">
                    <a16:rowId xmlns:a16="http://schemas.microsoft.com/office/drawing/2014/main" val="3389903773"/>
                  </a:ext>
                </a:extLst>
              </a:tr>
              <a:tr h="358330">
                <a:tc>
                  <a:txBody>
                    <a:bodyPr/>
                    <a:lstStyle/>
                    <a:p>
                      <a:r>
                        <a:rPr lang="ru-RU" dirty="0" smtClean="0"/>
                        <a:t>Налог на доходы физических лиц</a:t>
                      </a:r>
                      <a:endParaRPr lang="ru-RU" dirty="0"/>
                    </a:p>
                  </a:txBody>
                  <a:tcPr/>
                </a:tc>
                <a:tc>
                  <a:txBody>
                    <a:bodyPr/>
                    <a:lstStyle/>
                    <a:p>
                      <a:r>
                        <a:rPr lang="ru-RU" dirty="0" smtClean="0"/>
                        <a:t>83,93117</a:t>
                      </a:r>
                      <a:endParaRPr lang="ru-RU" dirty="0"/>
                    </a:p>
                  </a:txBody>
                  <a:tcPr/>
                </a:tc>
                <a:extLst>
                  <a:ext uri="{0D108BD9-81ED-4DB2-BD59-A6C34878D82A}">
                    <a16:rowId xmlns:a16="http://schemas.microsoft.com/office/drawing/2014/main" val="3341511167"/>
                  </a:ext>
                </a:extLst>
              </a:tr>
              <a:tr h="627077">
                <a:tc>
                  <a:txBody>
                    <a:bodyPr/>
                    <a:lstStyle/>
                    <a:p>
                      <a:r>
                        <a:rPr lang="ru-RU" dirty="0" smtClean="0"/>
                        <a:t>Налоги на товары(работы, услуги) реализуемые на территории РФ </a:t>
                      </a:r>
                      <a:endParaRPr lang="ru-RU" dirty="0"/>
                    </a:p>
                  </a:txBody>
                  <a:tcPr/>
                </a:tc>
                <a:tc>
                  <a:txBody>
                    <a:bodyPr/>
                    <a:lstStyle/>
                    <a:p>
                      <a:r>
                        <a:rPr lang="ru-RU" dirty="0" smtClean="0"/>
                        <a:t>1154,95119</a:t>
                      </a:r>
                      <a:endParaRPr lang="ru-RU" dirty="0"/>
                    </a:p>
                  </a:txBody>
                  <a:tcPr/>
                </a:tc>
                <a:extLst>
                  <a:ext uri="{0D108BD9-81ED-4DB2-BD59-A6C34878D82A}">
                    <a16:rowId xmlns:a16="http://schemas.microsoft.com/office/drawing/2014/main" val="201635392"/>
                  </a:ext>
                </a:extLst>
              </a:tr>
              <a:tr h="358330">
                <a:tc>
                  <a:txBody>
                    <a:bodyPr/>
                    <a:lstStyle/>
                    <a:p>
                      <a:r>
                        <a:rPr lang="ru-RU" dirty="0" smtClean="0"/>
                        <a:t>Единый сельскохозяйственный налог </a:t>
                      </a:r>
                      <a:endParaRPr lang="ru-RU" dirty="0"/>
                    </a:p>
                  </a:txBody>
                  <a:tcPr/>
                </a:tc>
                <a:tc>
                  <a:txBody>
                    <a:bodyPr/>
                    <a:lstStyle/>
                    <a:p>
                      <a:r>
                        <a:rPr lang="ru-RU" dirty="0" smtClean="0"/>
                        <a:t>8,3298</a:t>
                      </a:r>
                      <a:endParaRPr lang="ru-RU" dirty="0"/>
                    </a:p>
                  </a:txBody>
                  <a:tcPr/>
                </a:tc>
                <a:extLst>
                  <a:ext uri="{0D108BD9-81ED-4DB2-BD59-A6C34878D82A}">
                    <a16:rowId xmlns:a16="http://schemas.microsoft.com/office/drawing/2014/main" val="2543712475"/>
                  </a:ext>
                </a:extLst>
              </a:tr>
              <a:tr h="358330">
                <a:tc>
                  <a:txBody>
                    <a:bodyPr/>
                    <a:lstStyle/>
                    <a:p>
                      <a:r>
                        <a:rPr lang="ru-RU" dirty="0" smtClean="0"/>
                        <a:t>Налог на имущество</a:t>
                      </a:r>
                      <a:endParaRPr lang="ru-RU" dirty="0"/>
                    </a:p>
                  </a:txBody>
                  <a:tcPr/>
                </a:tc>
                <a:tc>
                  <a:txBody>
                    <a:bodyPr/>
                    <a:lstStyle/>
                    <a:p>
                      <a:r>
                        <a:rPr lang="ru-RU" dirty="0" smtClean="0"/>
                        <a:t>29,31669</a:t>
                      </a:r>
                      <a:endParaRPr lang="ru-RU" dirty="0"/>
                    </a:p>
                  </a:txBody>
                  <a:tcPr/>
                </a:tc>
                <a:extLst>
                  <a:ext uri="{0D108BD9-81ED-4DB2-BD59-A6C34878D82A}">
                    <a16:rowId xmlns:a16="http://schemas.microsoft.com/office/drawing/2014/main" val="1980030795"/>
                  </a:ext>
                </a:extLst>
              </a:tr>
              <a:tr h="358330">
                <a:tc>
                  <a:txBody>
                    <a:bodyPr/>
                    <a:lstStyle/>
                    <a:p>
                      <a:r>
                        <a:rPr lang="ru-RU" dirty="0" smtClean="0"/>
                        <a:t>Земельный налог</a:t>
                      </a:r>
                      <a:endParaRPr lang="ru-RU" dirty="0"/>
                    </a:p>
                  </a:txBody>
                  <a:tcPr/>
                </a:tc>
                <a:tc>
                  <a:txBody>
                    <a:bodyPr/>
                    <a:lstStyle/>
                    <a:p>
                      <a:r>
                        <a:rPr lang="ru-RU" dirty="0" smtClean="0"/>
                        <a:t>296,97749</a:t>
                      </a:r>
                      <a:endParaRPr lang="ru-RU" dirty="0"/>
                    </a:p>
                  </a:txBody>
                  <a:tcPr/>
                </a:tc>
                <a:extLst>
                  <a:ext uri="{0D108BD9-81ED-4DB2-BD59-A6C34878D82A}">
                    <a16:rowId xmlns:a16="http://schemas.microsoft.com/office/drawing/2014/main" val="3193018843"/>
                  </a:ext>
                </a:extLst>
              </a:tr>
              <a:tr h="358330">
                <a:tc>
                  <a:txBody>
                    <a:bodyPr/>
                    <a:lstStyle/>
                    <a:p>
                      <a:r>
                        <a:rPr lang="ru-RU" dirty="0" smtClean="0"/>
                        <a:t>Государственная пошлина</a:t>
                      </a:r>
                      <a:endParaRPr lang="ru-RU" dirty="0"/>
                    </a:p>
                  </a:txBody>
                  <a:tcPr/>
                </a:tc>
                <a:tc>
                  <a:txBody>
                    <a:bodyPr/>
                    <a:lstStyle/>
                    <a:p>
                      <a:r>
                        <a:rPr lang="ru-RU" dirty="0" smtClean="0"/>
                        <a:t>2,6</a:t>
                      </a:r>
                      <a:endParaRPr lang="ru-RU" dirty="0"/>
                    </a:p>
                  </a:txBody>
                  <a:tcPr/>
                </a:tc>
                <a:extLst>
                  <a:ext uri="{0D108BD9-81ED-4DB2-BD59-A6C34878D82A}">
                    <a16:rowId xmlns:a16="http://schemas.microsoft.com/office/drawing/2014/main" val="1798625752"/>
                  </a:ext>
                </a:extLst>
              </a:tr>
              <a:tr h="358330">
                <a:tc>
                  <a:txBody>
                    <a:bodyPr/>
                    <a:lstStyle/>
                    <a:p>
                      <a:r>
                        <a:rPr lang="ru-RU" dirty="0" smtClean="0"/>
                        <a:t>Доходы от сдачи в аренду имущества</a:t>
                      </a:r>
                      <a:endParaRPr lang="ru-RU" dirty="0"/>
                    </a:p>
                  </a:txBody>
                  <a:tcPr/>
                </a:tc>
                <a:tc>
                  <a:txBody>
                    <a:bodyPr/>
                    <a:lstStyle/>
                    <a:p>
                      <a:r>
                        <a:rPr lang="ru-RU" dirty="0" smtClean="0"/>
                        <a:t>312,15488</a:t>
                      </a:r>
                      <a:endParaRPr lang="ru-RU" dirty="0"/>
                    </a:p>
                  </a:txBody>
                  <a:tcPr/>
                </a:tc>
                <a:extLst>
                  <a:ext uri="{0D108BD9-81ED-4DB2-BD59-A6C34878D82A}">
                    <a16:rowId xmlns:a16="http://schemas.microsoft.com/office/drawing/2014/main" val="1221537720"/>
                  </a:ext>
                </a:extLst>
              </a:tr>
              <a:tr h="627077">
                <a:tc>
                  <a:txBody>
                    <a:bodyPr/>
                    <a:lstStyle/>
                    <a:p>
                      <a:r>
                        <a:rPr lang="ru-RU" dirty="0" smtClean="0"/>
                        <a:t>Доходы, поступающие в порядке возмещения расходов</a:t>
                      </a:r>
                      <a:endParaRPr lang="ru-RU" dirty="0"/>
                    </a:p>
                  </a:txBody>
                  <a:tcPr/>
                </a:tc>
                <a:tc>
                  <a:txBody>
                    <a:bodyPr/>
                    <a:lstStyle/>
                    <a:p>
                      <a:r>
                        <a:rPr lang="ru-RU" dirty="0" smtClean="0"/>
                        <a:t>120,647</a:t>
                      </a:r>
                      <a:endParaRPr lang="ru-RU" dirty="0"/>
                    </a:p>
                  </a:txBody>
                  <a:tcPr/>
                </a:tc>
                <a:extLst>
                  <a:ext uri="{0D108BD9-81ED-4DB2-BD59-A6C34878D82A}">
                    <a16:rowId xmlns:a16="http://schemas.microsoft.com/office/drawing/2014/main" val="662589684"/>
                  </a:ext>
                </a:extLst>
              </a:tr>
              <a:tr h="358330">
                <a:tc>
                  <a:txBody>
                    <a:bodyPr/>
                    <a:lstStyle/>
                    <a:p>
                      <a:r>
                        <a:rPr lang="ru-RU" dirty="0" smtClean="0"/>
                        <a:t>Безвозмездные поступления</a:t>
                      </a:r>
                      <a:endParaRPr lang="ru-RU" dirty="0"/>
                    </a:p>
                  </a:txBody>
                  <a:tcPr/>
                </a:tc>
                <a:tc>
                  <a:txBody>
                    <a:bodyPr/>
                    <a:lstStyle/>
                    <a:p>
                      <a:r>
                        <a:rPr lang="ru-RU" dirty="0" smtClean="0"/>
                        <a:t>8051,05736</a:t>
                      </a:r>
                      <a:endParaRPr lang="ru-RU" dirty="0"/>
                    </a:p>
                  </a:txBody>
                  <a:tcPr/>
                </a:tc>
                <a:extLst>
                  <a:ext uri="{0D108BD9-81ED-4DB2-BD59-A6C34878D82A}">
                    <a16:rowId xmlns:a16="http://schemas.microsoft.com/office/drawing/2014/main" val="412996708"/>
                  </a:ext>
                </a:extLst>
              </a:tr>
              <a:tr h="489334">
                <a:tc>
                  <a:txBody>
                    <a:bodyPr/>
                    <a:lstStyle/>
                    <a:p>
                      <a:r>
                        <a:rPr lang="ru-RU" dirty="0" smtClean="0"/>
                        <a:t>Всего доходов</a:t>
                      </a:r>
                      <a:endParaRPr lang="ru-RU" dirty="0"/>
                    </a:p>
                  </a:txBody>
                  <a:tcPr/>
                </a:tc>
                <a:tc>
                  <a:txBody>
                    <a:bodyPr/>
                    <a:lstStyle/>
                    <a:p>
                      <a:r>
                        <a:rPr lang="ru-RU" dirty="0" smtClean="0"/>
                        <a:t>10059,96558</a:t>
                      </a:r>
                      <a:endParaRPr lang="ru-RU" dirty="0"/>
                    </a:p>
                  </a:txBody>
                  <a:tcPr/>
                </a:tc>
                <a:extLst>
                  <a:ext uri="{0D108BD9-81ED-4DB2-BD59-A6C34878D82A}">
                    <a16:rowId xmlns:a16="http://schemas.microsoft.com/office/drawing/2014/main" val="423020632"/>
                  </a:ext>
                </a:extLst>
              </a:tr>
            </a:tbl>
          </a:graphicData>
        </a:graphic>
      </p:graphicFrame>
    </p:spTree>
    <p:extLst>
      <p:ext uri="{BB962C8B-B14F-4D97-AF65-F5344CB8AC3E}">
        <p14:creationId xmlns:p14="http://schemas.microsoft.com/office/powerpoint/2010/main" val="295601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475656" y="260648"/>
            <a:ext cx="5832648" cy="1143000"/>
          </a:xfrm>
          <a:solidFill>
            <a:schemeClr val="bg2"/>
          </a:solidFill>
        </p:spPr>
        <p:txBody>
          <a:bodyPr>
            <a:noAutofit/>
          </a:bodyPr>
          <a:lstStyle/>
          <a:p>
            <a:pPr eaLnBrk="1" fontAlgn="auto" hangingPunct="1">
              <a:spcAft>
                <a:spcPts val="0"/>
              </a:spcAft>
              <a:defRPr/>
            </a:pPr>
            <a:r>
              <a:rPr lang="ru-RU" altLang="ru-RU" sz="2800" dirty="0" smtClean="0">
                <a:solidFill>
                  <a:schemeClr val="tx1"/>
                </a:solidFill>
                <a:effectLst/>
                <a:latin typeface="Arial" panose="020B0604020202020204" pitchFamily="34" charset="0"/>
                <a:cs typeface="Arial" panose="020B0604020202020204" pitchFamily="34" charset="0"/>
              </a:rPr>
              <a:t>Структура  доходов  Кубитетского сельского поселения за 2018 год</a:t>
            </a:r>
          </a:p>
        </p:txBody>
      </p:sp>
      <p:graphicFrame>
        <p:nvGraphicFramePr>
          <p:cNvPr id="2" name="Объект 3"/>
          <p:cNvGraphicFramePr>
            <a:graphicFrameLocks noGrp="1"/>
          </p:cNvGraphicFramePr>
          <p:nvPr>
            <p:ph idx="1"/>
            <p:extLst>
              <p:ext uri="{D42A27DB-BD31-4B8C-83A1-F6EECF244321}">
                <p14:modId xmlns:p14="http://schemas.microsoft.com/office/powerpoint/2010/main" val="51861984"/>
              </p:ext>
            </p:extLst>
          </p:nvPr>
        </p:nvGraphicFramePr>
        <p:xfrm>
          <a:off x="428595" y="1606550"/>
          <a:ext cx="8567767" cy="50628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63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flipV="1">
            <a:off x="7236296" y="1772815"/>
            <a:ext cx="720080" cy="45719"/>
          </a:xfrm>
        </p:spPr>
        <p:txBody>
          <a:bodyPr>
            <a:normAutofit fontScale="25000" lnSpcReduction="20000"/>
          </a:bodyPr>
          <a:lstStyle/>
          <a:p>
            <a:endParaRPr lang="ru-RU" dirty="0"/>
          </a:p>
        </p:txBody>
      </p:sp>
      <p:sp>
        <p:nvSpPr>
          <p:cNvPr id="2" name="Заголовок 1"/>
          <p:cNvSpPr>
            <a:spLocks noGrp="1"/>
          </p:cNvSpPr>
          <p:nvPr>
            <p:ph type="title"/>
          </p:nvPr>
        </p:nvSpPr>
        <p:spPr>
          <a:xfrm>
            <a:off x="467544" y="260648"/>
            <a:ext cx="8219256" cy="1512168"/>
          </a:xfrm>
        </p:spPr>
        <p:txBody>
          <a:bodyPr>
            <a:noAutofit/>
          </a:bodyPr>
          <a:lstStyle/>
          <a:p>
            <a:pPr algn="ctr"/>
            <a:r>
              <a:rPr lang="ru-RU" sz="2800" dirty="0" smtClean="0">
                <a:effectLst/>
                <a:latin typeface="Arial" panose="020B0604020202020204" pitchFamily="34" charset="0"/>
                <a:cs typeface="Arial" panose="020B0604020202020204" pitchFamily="34" charset="0"/>
              </a:rPr>
              <a:t>Расходы бюджета                                    Кубитетского сельского поселения </a:t>
            </a:r>
            <a:br>
              <a:rPr lang="ru-RU" sz="2800" dirty="0" smtClean="0">
                <a:effectLst/>
                <a:latin typeface="Arial" panose="020B0604020202020204" pitchFamily="34" charset="0"/>
                <a:cs typeface="Arial" panose="020B0604020202020204" pitchFamily="34" charset="0"/>
              </a:rPr>
            </a:br>
            <a:r>
              <a:rPr lang="ru-RU" sz="2800" dirty="0" smtClean="0">
                <a:effectLst/>
                <a:latin typeface="Arial" panose="020B0604020202020204" pitchFamily="34" charset="0"/>
                <a:cs typeface="Arial" panose="020B0604020202020204" pitchFamily="34" charset="0"/>
              </a:rPr>
              <a:t>за 2018год </a:t>
            </a:r>
            <a:r>
              <a:rPr lang="ru-RU" sz="2400" dirty="0" smtClean="0">
                <a:effectLst/>
                <a:latin typeface="Arial" panose="020B0604020202020204" pitchFamily="34" charset="0"/>
                <a:cs typeface="Arial" panose="020B0604020202020204" pitchFamily="34" charset="0"/>
              </a:rPr>
              <a:t>(в тыс. руб.)</a:t>
            </a:r>
            <a:endParaRPr lang="ru-RU" sz="2400" dirty="0">
              <a:effectLst/>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2102062"/>
              </p:ext>
            </p:extLst>
          </p:nvPr>
        </p:nvGraphicFramePr>
        <p:xfrm>
          <a:off x="1587827" y="2204864"/>
          <a:ext cx="6656581" cy="4292439"/>
        </p:xfrm>
        <a:graphic>
          <a:graphicData uri="http://schemas.openxmlformats.org/drawingml/2006/table">
            <a:tbl>
              <a:tblPr firstRow="1" bandRow="1">
                <a:tableStyleId>{F2DE63D5-997A-4646-A377-4702673A728D}</a:tableStyleId>
              </a:tblPr>
              <a:tblGrid>
                <a:gridCol w="4712365">
                  <a:extLst>
                    <a:ext uri="{9D8B030D-6E8A-4147-A177-3AD203B41FA5}">
                      <a16:colId xmlns:a16="http://schemas.microsoft.com/office/drawing/2014/main" val="3622001788"/>
                    </a:ext>
                  </a:extLst>
                </a:gridCol>
                <a:gridCol w="1944216">
                  <a:extLst>
                    <a:ext uri="{9D8B030D-6E8A-4147-A177-3AD203B41FA5}">
                      <a16:colId xmlns:a16="http://schemas.microsoft.com/office/drawing/2014/main" val="2836581293"/>
                    </a:ext>
                  </a:extLst>
                </a:gridCol>
              </a:tblGrid>
              <a:tr h="513057">
                <a:tc>
                  <a:txBody>
                    <a:bodyPr/>
                    <a:lstStyle/>
                    <a:p>
                      <a:r>
                        <a:rPr lang="ru-RU" sz="2000" dirty="0" smtClean="0">
                          <a:solidFill>
                            <a:schemeClr val="bg2">
                              <a:lumMod val="25000"/>
                            </a:schemeClr>
                          </a:solidFill>
                        </a:rPr>
                        <a:t>наименование</a:t>
                      </a:r>
                      <a:endParaRPr lang="ru-RU" sz="2000" dirty="0">
                        <a:solidFill>
                          <a:schemeClr val="bg2">
                            <a:lumMod val="25000"/>
                          </a:schemeClr>
                        </a:solidFill>
                      </a:endParaRPr>
                    </a:p>
                  </a:txBody>
                  <a:tcPr>
                    <a:solidFill>
                      <a:schemeClr val="bg2"/>
                    </a:solidFill>
                  </a:tcPr>
                </a:tc>
                <a:tc>
                  <a:txBody>
                    <a:bodyPr/>
                    <a:lstStyle/>
                    <a:p>
                      <a:r>
                        <a:rPr lang="ru-RU" sz="2000" dirty="0" smtClean="0">
                          <a:solidFill>
                            <a:schemeClr val="bg2">
                              <a:lumMod val="25000"/>
                            </a:schemeClr>
                          </a:solidFill>
                        </a:rPr>
                        <a:t>исполнено</a:t>
                      </a:r>
                      <a:endParaRPr lang="ru-RU" sz="2000" dirty="0">
                        <a:solidFill>
                          <a:schemeClr val="bg2">
                            <a:lumMod val="25000"/>
                          </a:schemeClr>
                        </a:solidFill>
                      </a:endParaRPr>
                    </a:p>
                  </a:txBody>
                  <a:tcPr>
                    <a:solidFill>
                      <a:schemeClr val="bg2"/>
                    </a:solidFill>
                  </a:tcPr>
                </a:tc>
                <a:extLst>
                  <a:ext uri="{0D108BD9-81ED-4DB2-BD59-A6C34878D82A}">
                    <a16:rowId xmlns:a16="http://schemas.microsoft.com/office/drawing/2014/main" val="1598213778"/>
                  </a:ext>
                </a:extLst>
              </a:tr>
              <a:tr h="513057">
                <a:tc>
                  <a:txBody>
                    <a:bodyPr/>
                    <a:lstStyle/>
                    <a:p>
                      <a:r>
                        <a:rPr lang="ru-RU" sz="2000" dirty="0" smtClean="0"/>
                        <a:t>Общегосударственные вопросы </a:t>
                      </a:r>
                      <a:endParaRPr lang="ru-RU" sz="2000" dirty="0"/>
                    </a:p>
                  </a:txBody>
                  <a:tcPr/>
                </a:tc>
                <a:tc>
                  <a:txBody>
                    <a:bodyPr/>
                    <a:lstStyle/>
                    <a:p>
                      <a:r>
                        <a:rPr lang="ru-RU" sz="2000" dirty="0" smtClean="0"/>
                        <a:t>3219,73233</a:t>
                      </a:r>
                      <a:endParaRPr lang="ru-RU" sz="2000" dirty="0"/>
                    </a:p>
                  </a:txBody>
                  <a:tcPr/>
                </a:tc>
                <a:extLst>
                  <a:ext uri="{0D108BD9-81ED-4DB2-BD59-A6C34878D82A}">
                    <a16:rowId xmlns:a16="http://schemas.microsoft.com/office/drawing/2014/main" val="1906605012"/>
                  </a:ext>
                </a:extLst>
              </a:tr>
              <a:tr h="513057">
                <a:tc>
                  <a:txBody>
                    <a:bodyPr/>
                    <a:lstStyle/>
                    <a:p>
                      <a:r>
                        <a:rPr lang="ru-RU" sz="2000" dirty="0" smtClean="0"/>
                        <a:t>Национальная оборона </a:t>
                      </a:r>
                      <a:endParaRPr lang="ru-RU" sz="2000" dirty="0"/>
                    </a:p>
                  </a:txBody>
                  <a:tcPr/>
                </a:tc>
                <a:tc>
                  <a:txBody>
                    <a:bodyPr/>
                    <a:lstStyle/>
                    <a:p>
                      <a:r>
                        <a:rPr lang="ru-RU" sz="2000" dirty="0" smtClean="0"/>
                        <a:t>111</a:t>
                      </a:r>
                      <a:endParaRPr lang="ru-RU" sz="2000" dirty="0"/>
                    </a:p>
                  </a:txBody>
                  <a:tcPr/>
                </a:tc>
                <a:extLst>
                  <a:ext uri="{0D108BD9-81ED-4DB2-BD59-A6C34878D82A}">
                    <a16:rowId xmlns:a16="http://schemas.microsoft.com/office/drawing/2014/main" val="1975159035"/>
                  </a:ext>
                </a:extLst>
              </a:tr>
              <a:tr h="513057">
                <a:tc>
                  <a:txBody>
                    <a:bodyPr/>
                    <a:lstStyle/>
                    <a:p>
                      <a:r>
                        <a:rPr lang="ru-RU" sz="2000" dirty="0" smtClean="0"/>
                        <a:t>Национальная безопасность и правоохранительная деятельность </a:t>
                      </a:r>
                      <a:endParaRPr lang="ru-RU" sz="2000" dirty="0"/>
                    </a:p>
                  </a:txBody>
                  <a:tcPr/>
                </a:tc>
                <a:tc>
                  <a:txBody>
                    <a:bodyPr/>
                    <a:lstStyle/>
                    <a:p>
                      <a:r>
                        <a:rPr lang="ru-RU" sz="2000" dirty="0" smtClean="0"/>
                        <a:t>8,96422</a:t>
                      </a:r>
                      <a:endParaRPr lang="ru-RU" sz="2000" dirty="0"/>
                    </a:p>
                  </a:txBody>
                  <a:tcPr/>
                </a:tc>
                <a:extLst>
                  <a:ext uri="{0D108BD9-81ED-4DB2-BD59-A6C34878D82A}">
                    <a16:rowId xmlns:a16="http://schemas.microsoft.com/office/drawing/2014/main" val="458656304"/>
                  </a:ext>
                </a:extLst>
              </a:tr>
              <a:tr h="513057">
                <a:tc>
                  <a:txBody>
                    <a:bodyPr/>
                    <a:lstStyle/>
                    <a:p>
                      <a:r>
                        <a:rPr lang="ru-RU" sz="2000" dirty="0" smtClean="0"/>
                        <a:t>Национальная экономика </a:t>
                      </a:r>
                      <a:endParaRPr lang="ru-RU" sz="2000" dirty="0"/>
                    </a:p>
                  </a:txBody>
                  <a:tcPr/>
                </a:tc>
                <a:tc>
                  <a:txBody>
                    <a:bodyPr/>
                    <a:lstStyle/>
                    <a:p>
                      <a:r>
                        <a:rPr lang="ru-RU" sz="2000" dirty="0" smtClean="0"/>
                        <a:t>1832,05972</a:t>
                      </a:r>
                      <a:endParaRPr lang="ru-RU" sz="2000" dirty="0"/>
                    </a:p>
                  </a:txBody>
                  <a:tcPr/>
                </a:tc>
                <a:extLst>
                  <a:ext uri="{0D108BD9-81ED-4DB2-BD59-A6C34878D82A}">
                    <a16:rowId xmlns:a16="http://schemas.microsoft.com/office/drawing/2014/main" val="1731498754"/>
                  </a:ext>
                </a:extLst>
              </a:tr>
              <a:tr h="513057">
                <a:tc>
                  <a:txBody>
                    <a:bodyPr/>
                    <a:lstStyle/>
                    <a:p>
                      <a:r>
                        <a:rPr lang="ru-RU" sz="2000" dirty="0" smtClean="0"/>
                        <a:t>ЖКХ </a:t>
                      </a:r>
                      <a:endParaRPr lang="ru-RU" sz="2000" dirty="0"/>
                    </a:p>
                  </a:txBody>
                  <a:tcPr/>
                </a:tc>
                <a:tc>
                  <a:txBody>
                    <a:bodyPr/>
                    <a:lstStyle/>
                    <a:p>
                      <a:r>
                        <a:rPr lang="ru-RU" sz="2000" dirty="0" smtClean="0"/>
                        <a:t>4731,77844</a:t>
                      </a:r>
                      <a:endParaRPr lang="ru-RU" sz="2000" dirty="0"/>
                    </a:p>
                  </a:txBody>
                  <a:tcPr/>
                </a:tc>
                <a:extLst>
                  <a:ext uri="{0D108BD9-81ED-4DB2-BD59-A6C34878D82A}">
                    <a16:rowId xmlns:a16="http://schemas.microsoft.com/office/drawing/2014/main" val="1346042900"/>
                  </a:ext>
                </a:extLst>
              </a:tr>
              <a:tr h="513057">
                <a:tc>
                  <a:txBody>
                    <a:bodyPr/>
                    <a:lstStyle/>
                    <a:p>
                      <a:r>
                        <a:rPr lang="ru-RU" sz="2000" dirty="0" smtClean="0"/>
                        <a:t>Культура, кинематография </a:t>
                      </a:r>
                      <a:endParaRPr lang="ru-RU" sz="2000" dirty="0"/>
                    </a:p>
                  </a:txBody>
                  <a:tcPr/>
                </a:tc>
                <a:tc>
                  <a:txBody>
                    <a:bodyPr/>
                    <a:lstStyle/>
                    <a:p>
                      <a:r>
                        <a:rPr lang="ru-RU" sz="2000" dirty="0" smtClean="0"/>
                        <a:t>6</a:t>
                      </a:r>
                      <a:endParaRPr lang="ru-RU" sz="2000" dirty="0"/>
                    </a:p>
                  </a:txBody>
                  <a:tcPr/>
                </a:tc>
                <a:extLst>
                  <a:ext uri="{0D108BD9-81ED-4DB2-BD59-A6C34878D82A}">
                    <a16:rowId xmlns:a16="http://schemas.microsoft.com/office/drawing/2014/main" val="4039002885"/>
                  </a:ext>
                </a:extLst>
              </a:tr>
              <a:tr h="513057">
                <a:tc>
                  <a:txBody>
                    <a:bodyPr/>
                    <a:lstStyle/>
                    <a:p>
                      <a:r>
                        <a:rPr lang="ru-RU" sz="2000" b="1" dirty="0" smtClean="0"/>
                        <a:t>Всего</a:t>
                      </a:r>
                      <a:endParaRPr lang="ru-RU" sz="2000" b="1" dirty="0"/>
                    </a:p>
                  </a:txBody>
                  <a:tcPr/>
                </a:tc>
                <a:tc>
                  <a:txBody>
                    <a:bodyPr/>
                    <a:lstStyle/>
                    <a:p>
                      <a:r>
                        <a:rPr lang="ru-RU" sz="2000" b="1" dirty="0" smtClean="0"/>
                        <a:t>9909,53471</a:t>
                      </a:r>
                      <a:endParaRPr lang="ru-RU" sz="2000" b="1" dirty="0"/>
                    </a:p>
                  </a:txBody>
                  <a:tcPr/>
                </a:tc>
                <a:extLst>
                  <a:ext uri="{0D108BD9-81ED-4DB2-BD59-A6C34878D82A}">
                    <a16:rowId xmlns:a16="http://schemas.microsoft.com/office/drawing/2014/main" val="3760559705"/>
                  </a:ext>
                </a:extLst>
              </a:tr>
            </a:tbl>
          </a:graphicData>
        </a:graphic>
      </p:graphicFrame>
    </p:spTree>
    <p:extLst>
      <p:ext uri="{BB962C8B-B14F-4D97-AF65-F5344CB8AC3E}">
        <p14:creationId xmlns:p14="http://schemas.microsoft.com/office/powerpoint/2010/main" val="118036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7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403648" y="215678"/>
            <a:ext cx="7272808" cy="1224136"/>
          </a:xfrm>
          <a:solidFill>
            <a:schemeClr val="bg2"/>
          </a:solidFill>
        </p:spPr>
        <p:txBody>
          <a:bodyPr>
            <a:noAutofit/>
          </a:bodyPr>
          <a:lstStyle/>
          <a:p>
            <a:pPr algn="ctr" eaLnBrk="1" fontAlgn="auto" hangingPunct="1">
              <a:spcAft>
                <a:spcPts val="0"/>
              </a:spcAft>
              <a:defRPr/>
            </a:pPr>
            <a:r>
              <a:rPr lang="ru-RU" altLang="ru-RU" sz="2800" dirty="0" smtClean="0">
                <a:effectLst/>
                <a:latin typeface="Arial" panose="020B0604020202020204" pitchFamily="34" charset="0"/>
                <a:cs typeface="Arial" panose="020B0604020202020204" pitchFamily="34" charset="0"/>
              </a:rPr>
              <a:t>Структура расходов бюджета Кубитетского сельского поселения </a:t>
            </a:r>
            <a:r>
              <a:rPr lang="ru-RU" altLang="ru-RU" sz="2800" dirty="0">
                <a:effectLst/>
                <a:latin typeface="Arial" panose="020B0604020202020204" pitchFamily="34" charset="0"/>
                <a:cs typeface="Arial" panose="020B0604020202020204" pitchFamily="34" charset="0"/>
              </a:rPr>
              <a:t>з</a:t>
            </a:r>
            <a:r>
              <a:rPr lang="ru-RU" altLang="ru-RU" sz="2800" dirty="0" smtClean="0">
                <a:effectLst/>
                <a:latin typeface="Arial" panose="020B0604020202020204" pitchFamily="34" charset="0"/>
                <a:cs typeface="Arial" panose="020B0604020202020204" pitchFamily="34" charset="0"/>
              </a:rPr>
              <a:t>а 2018 год </a:t>
            </a:r>
            <a:r>
              <a:rPr lang="ru-RU" altLang="ru-RU" sz="2400" dirty="0" smtClean="0">
                <a:effectLst/>
                <a:latin typeface="Arial" panose="020B0604020202020204" pitchFamily="34" charset="0"/>
                <a:cs typeface="Arial" panose="020B0604020202020204" pitchFamily="34" charset="0"/>
              </a:rPr>
              <a:t>(в тыс. руб.)         </a:t>
            </a:r>
          </a:p>
        </p:txBody>
      </p:sp>
      <p:graphicFrame>
        <p:nvGraphicFramePr>
          <p:cNvPr id="2" name="Содержимое 5"/>
          <p:cNvGraphicFramePr>
            <a:graphicFrameLocks noGrp="1"/>
          </p:cNvGraphicFramePr>
          <p:nvPr>
            <p:ph idx="1"/>
            <p:extLst>
              <p:ext uri="{D42A27DB-BD31-4B8C-83A1-F6EECF244321}">
                <p14:modId xmlns:p14="http://schemas.microsoft.com/office/powerpoint/2010/main" val="3666944384"/>
              </p:ext>
            </p:extLst>
          </p:nvPr>
        </p:nvGraphicFramePr>
        <p:xfrm>
          <a:off x="395536" y="1700808"/>
          <a:ext cx="8568952"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6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742" y="558472"/>
            <a:ext cx="8229600" cy="850106"/>
          </a:xfrm>
          <a:noFill/>
          <a:ln>
            <a:noFill/>
          </a:ln>
        </p:spPr>
        <p:txBody>
          <a:bodyPr>
            <a:noAutofit/>
          </a:bodyPr>
          <a:lstStyle/>
          <a:p>
            <a:pPr>
              <a:defRPr/>
            </a:pPr>
            <a:r>
              <a:rPr lang="ru-RU" sz="2800" dirty="0" smtClean="0">
                <a:solidFill>
                  <a:schemeClr val="tx1">
                    <a:lumMod val="95000"/>
                  </a:schemeClr>
                </a:solidFill>
                <a:effectLst/>
                <a:latin typeface="Arial" panose="020B0604020202020204" pitchFamily="34" charset="0"/>
                <a:cs typeface="Arial" panose="020B0604020202020204" pitchFamily="34" charset="0"/>
              </a:rPr>
              <a:t>Расходная часть бюджета  Кубитетского сельского поселения за 2018 год сформирована на основании 2 муниципальных программ  </a:t>
            </a:r>
            <a:endParaRPr lang="ru-RU" sz="2800" dirty="0">
              <a:solidFill>
                <a:schemeClr val="tx1">
                  <a:lumMod val="95000"/>
                </a:schemeClr>
              </a:solidFill>
              <a:effectLst/>
              <a:latin typeface="Arial" panose="020B0604020202020204" pitchFamily="34" charset="0"/>
              <a:cs typeface="Arial" panose="020B0604020202020204" pitchFamily="34" charset="0"/>
            </a:endParaRPr>
          </a:p>
        </p:txBody>
      </p:sp>
      <p:sp>
        <p:nvSpPr>
          <p:cNvPr id="16387" name="Содержимое 2"/>
          <p:cNvSpPr>
            <a:spLocks noGrp="1"/>
          </p:cNvSpPr>
          <p:nvPr>
            <p:ph idx="1"/>
          </p:nvPr>
        </p:nvSpPr>
        <p:spPr>
          <a:xfrm>
            <a:off x="457200" y="1600200"/>
            <a:ext cx="2746648" cy="100608"/>
          </a:xfrm>
        </p:spPr>
        <p:txBody>
          <a:bodyPr>
            <a:normAutofit fontScale="25000" lnSpcReduction="20000"/>
          </a:bodyPr>
          <a:lstStyle/>
          <a:p>
            <a:pPr algn="ctr">
              <a:buFont typeface="Wingdings 2" panose="05020102010507070707" pitchFamily="18" charset="2"/>
              <a:buNone/>
            </a:pPr>
            <a:endParaRPr lang="ru-RU" altLang="ru-RU" sz="1800" dirty="0" smtClean="0">
              <a:latin typeface="Arial" panose="020B0604020202020204" pitchFamily="34" charset="0"/>
              <a:cs typeface="Arial" panose="020B0604020202020204" pitchFamily="34" charset="0"/>
            </a:endParaRPr>
          </a:p>
        </p:txBody>
      </p:sp>
      <p:sp>
        <p:nvSpPr>
          <p:cNvPr id="16389" name="Прямоугольник 4"/>
          <p:cNvSpPr>
            <a:spLocks noChangeArrowheads="1"/>
          </p:cNvSpPr>
          <p:nvPr/>
        </p:nvSpPr>
        <p:spPr bwMode="auto">
          <a:xfrm>
            <a:off x="1187624" y="2084052"/>
            <a:ext cx="81982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2000" dirty="0">
                <a:latin typeface="Arial" panose="020B0604020202020204" pitchFamily="34" charset="0"/>
              </a:rPr>
              <a:t>1.Муниципальная  программа </a:t>
            </a:r>
            <a:r>
              <a:rPr lang="ru-RU" altLang="ru-RU" sz="2000" dirty="0" smtClean="0">
                <a:latin typeface="Arial" panose="020B0604020202020204" pitchFamily="34" charset="0"/>
              </a:rPr>
              <a:t>Кубитетского </a:t>
            </a:r>
            <a:r>
              <a:rPr lang="ru-RU" altLang="ru-RU" sz="2000" dirty="0">
                <a:latin typeface="Arial" panose="020B0604020202020204" pitchFamily="34" charset="0"/>
              </a:rPr>
              <a:t>сельского поселения «Жилищно-коммунальный и дорожный комплекс, энергосбережение и повышение </a:t>
            </a:r>
            <a:r>
              <a:rPr lang="ru-RU" altLang="ru-RU" sz="2000" dirty="0" err="1">
                <a:latin typeface="Arial" panose="020B0604020202020204" pitchFamily="34" charset="0"/>
              </a:rPr>
              <a:t>энергоэффективности</a:t>
            </a:r>
            <a:r>
              <a:rPr lang="ru-RU" altLang="ru-RU" sz="2000" dirty="0">
                <a:latin typeface="Arial" panose="020B0604020202020204" pitchFamily="34" charset="0"/>
              </a:rPr>
              <a:t> </a:t>
            </a:r>
            <a:r>
              <a:rPr lang="ru-RU" altLang="ru-RU" sz="2000" dirty="0" smtClean="0">
                <a:latin typeface="Arial" panose="020B0604020202020204" pitchFamily="34" charset="0"/>
              </a:rPr>
              <a:t>Кубитетского </a:t>
            </a:r>
            <a:r>
              <a:rPr lang="ru-RU" altLang="ru-RU" sz="2000" dirty="0">
                <a:latin typeface="Arial" panose="020B0604020202020204" pitchFamily="34" charset="0"/>
              </a:rPr>
              <a:t>сельского поселения»</a:t>
            </a:r>
          </a:p>
        </p:txBody>
      </p:sp>
      <p:sp>
        <p:nvSpPr>
          <p:cNvPr id="16390" name="Прямоугольник 5"/>
          <p:cNvSpPr>
            <a:spLocks noChangeArrowheads="1"/>
          </p:cNvSpPr>
          <p:nvPr/>
        </p:nvSpPr>
        <p:spPr bwMode="auto">
          <a:xfrm>
            <a:off x="1242555" y="3488868"/>
            <a:ext cx="7673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Calibri" panose="020F0502020204030204" pitchFamily="34"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Calibri" panose="020F0502020204030204" pitchFamily="34"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ru-RU" altLang="ru-RU" sz="2000" dirty="0">
                <a:solidFill>
                  <a:schemeClr val="tx1">
                    <a:lumMod val="75000"/>
                  </a:schemeClr>
                </a:solidFill>
                <a:latin typeface="Arial" panose="020B0604020202020204" pitchFamily="34" charset="0"/>
              </a:rPr>
              <a:t>2.Муниципальная программа </a:t>
            </a:r>
            <a:r>
              <a:rPr lang="ru-RU" altLang="ru-RU" sz="2000" dirty="0" smtClean="0">
                <a:solidFill>
                  <a:schemeClr val="tx1">
                    <a:lumMod val="75000"/>
                  </a:schemeClr>
                </a:solidFill>
                <a:latin typeface="Arial" panose="020B0604020202020204" pitchFamily="34" charset="0"/>
              </a:rPr>
              <a:t>Кубитетского </a:t>
            </a:r>
            <a:r>
              <a:rPr lang="ru-RU" altLang="ru-RU" sz="2000" dirty="0">
                <a:solidFill>
                  <a:schemeClr val="tx1">
                    <a:lumMod val="75000"/>
                  </a:schemeClr>
                </a:solidFill>
                <a:latin typeface="Arial" panose="020B0604020202020204" pitchFamily="34" charset="0"/>
              </a:rPr>
              <a:t>сельского поселения «Предупреждение и ликвидация чрезвычайных ситуаций на территории </a:t>
            </a:r>
            <a:r>
              <a:rPr lang="ru-RU" altLang="ru-RU" sz="2000" dirty="0" smtClean="0">
                <a:solidFill>
                  <a:schemeClr val="tx1">
                    <a:lumMod val="75000"/>
                  </a:schemeClr>
                </a:solidFill>
                <a:latin typeface="Arial" panose="020B0604020202020204" pitchFamily="34" charset="0"/>
              </a:rPr>
              <a:t>Кубитетского </a:t>
            </a:r>
            <a:r>
              <a:rPr lang="ru-RU" altLang="ru-RU" sz="2000" dirty="0">
                <a:solidFill>
                  <a:schemeClr val="tx1">
                    <a:lumMod val="75000"/>
                  </a:schemeClr>
                </a:solidFill>
                <a:latin typeface="Arial" panose="020B0604020202020204" pitchFamily="34" charset="0"/>
              </a:rPr>
              <a:t>сельского поселения»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2687</TotalTime>
  <Words>670</Words>
  <Application>Microsoft Office PowerPoint</Application>
  <PresentationFormat>Экран (4:3)</PresentationFormat>
  <Paragraphs>120</Paragraphs>
  <Slides>12</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Century Gothic</vt:lpstr>
      <vt:lpstr>Times New Roman</vt:lpstr>
      <vt:lpstr>Wingdings 2</vt:lpstr>
      <vt:lpstr>Wingdings 3</vt:lpstr>
      <vt:lpstr>Легкий дым</vt:lpstr>
      <vt:lpstr>                 ПРОЕКТ ОТЧЕТА ОБ ИСПОЛНЕНИИ БЮДЖЕТА  КУБИТЕТСКОГО СЕЛЬСКОГО   ПОСЕЛЕНИЯ   ЗА 2018 ГОД              ПОДГОТОВЛЕН НА ОСНОВАНИИ ПРОЕКТА РЕШЕНИЯ СОВЕТА НАРОДНЫХ ДЕПУТАТОВ  КУБИТЕТСКОГО СЕЛЬСКОГО ПОСЕЛЕНИЯ  «ОБ ИСПОЛНЕНИИ БЮДЖЕТА  КУБИТЕТСКОГО СЕЛЬСКОГО   ПОСЕЛЕНИЯ   ЗА 2018 ГОД»                                </vt:lpstr>
      <vt:lpstr>Презентация PowerPoint</vt:lpstr>
      <vt:lpstr> Основные характеристики бюджета Кубитетского сельского поселения  за 2018год (в тыс. руб.)                                                                                      </vt:lpstr>
      <vt:lpstr>Доходную часть бюджета Кубитетского  сельского поселения в 2018 году сформировали:</vt:lpstr>
      <vt:lpstr>Доходы бюджета Кубитетского сельского поселения за 2018 год (в тыс. руб.)</vt:lpstr>
      <vt:lpstr>Структура  доходов  Кубитетского сельского поселения за 2018 год</vt:lpstr>
      <vt:lpstr>Расходы бюджета                                    Кубитетского сельского поселения  за 2018год (в тыс. руб.)</vt:lpstr>
      <vt:lpstr>Структура расходов бюджета Кубитетского сельского поселения за 2018 год (в тыс. руб.)         </vt:lpstr>
      <vt:lpstr>Расходная часть бюджета  Кубитетского сельского поселения за 2018 год сформирована на основании 2 муниципальных программ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OPERATOR</dc:creator>
  <cp:lastModifiedBy>Пользователь Windows</cp:lastModifiedBy>
  <cp:revision>300</cp:revision>
  <cp:lastPrinted>2015-12-04T09:10:01Z</cp:lastPrinted>
  <dcterms:created xsi:type="dcterms:W3CDTF">2014-05-14T20:40:05Z</dcterms:created>
  <dcterms:modified xsi:type="dcterms:W3CDTF">2019-05-14T07:30:58Z</dcterms:modified>
</cp:coreProperties>
</file>